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4"/>
  </p:notesMasterIdLst>
  <p:sldIdLst>
    <p:sldId id="257" r:id="rId2"/>
    <p:sldId id="258" r:id="rId3"/>
    <p:sldId id="259" r:id="rId4"/>
    <p:sldId id="278" r:id="rId5"/>
    <p:sldId id="277" r:id="rId6"/>
    <p:sldId id="279" r:id="rId7"/>
    <p:sldId id="260" r:id="rId8"/>
    <p:sldId id="261" r:id="rId9"/>
    <p:sldId id="262" r:id="rId10"/>
    <p:sldId id="263" r:id="rId11"/>
    <p:sldId id="264" r:id="rId12"/>
    <p:sldId id="265" r:id="rId13"/>
    <p:sldId id="266" r:id="rId14"/>
    <p:sldId id="267" r:id="rId15"/>
    <p:sldId id="270" r:id="rId16"/>
    <p:sldId id="269" r:id="rId17"/>
    <p:sldId id="271" r:id="rId18"/>
    <p:sldId id="272" r:id="rId19"/>
    <p:sldId id="274" r:id="rId20"/>
    <p:sldId id="273" r:id="rId21"/>
    <p:sldId id="275" r:id="rId22"/>
    <p:sldId id="276" r:id="rId23"/>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Names" id="{BD65D0E7-D183-F74A-BD9A-01244CAADEDA}">
          <p14:sldIdLst>
            <p14:sldId id="257"/>
            <p14:sldId id="258"/>
            <p14:sldId id="259"/>
          </p14:sldIdLst>
        </p14:section>
        <p14:section name="When to give" id="{9BFE74BA-B2B3-974F-9C14-94E245894071}">
          <p14:sldIdLst>
            <p14:sldId id="278"/>
            <p14:sldId id="277"/>
            <p14:sldId id="279"/>
          </p14:sldIdLst>
        </p14:section>
        <p14:section name="Vaccine Information Statements" id="{C2A732F0-7E51-F544-9F17-0F4CA374A16B}">
          <p14:sldIdLst>
            <p14:sldId id="260"/>
            <p14:sldId id="261"/>
            <p14:sldId id="262"/>
            <p14:sldId id="263"/>
            <p14:sldId id="264"/>
            <p14:sldId id="265"/>
            <p14:sldId id="266"/>
            <p14:sldId id="267"/>
            <p14:sldId id="270"/>
            <p14:sldId id="269"/>
            <p14:sldId id="271"/>
            <p14:sldId id="272"/>
            <p14:sldId id="274"/>
            <p14:sldId id="273"/>
          </p14:sldIdLst>
        </p14:section>
        <p14:section name="Special Patients" id="{95510A8A-007A-0241-8D8A-9DDEC823E936}">
          <p14:sldIdLst>
            <p14:sldId id="275"/>
            <p14:sldId id="276"/>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70AB3"/>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236" autoAdjust="0"/>
    <p:restoredTop sz="90249" autoAdjust="0"/>
  </p:normalViewPr>
  <p:slideViewPr>
    <p:cSldViewPr snapToGrid="0" snapToObjects="1">
      <p:cViewPr varScale="1">
        <p:scale>
          <a:sx n="81" d="100"/>
          <a:sy n="81" d="100"/>
        </p:scale>
        <p:origin x="-2136" y="-10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interSettings" Target="printerSettings/printerSettings1.bin"/><Relationship Id="rId26" Type="http://schemas.openxmlformats.org/officeDocument/2006/relationships/presProps" Target="presProps.xml"/><Relationship Id="rId27" Type="http://schemas.openxmlformats.org/officeDocument/2006/relationships/viewProps" Target="viewProps.xml"/><Relationship Id="rId28" Type="http://schemas.openxmlformats.org/officeDocument/2006/relationships/theme" Target="theme/theme1.xml"/><Relationship Id="rId29"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7.pn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D012C9C5-B996-2745-8A2E-01832A9AC445}" type="datetimeFigureOut">
              <a:rPr lang="en-US" smtClean="0"/>
              <a:t>10/5/12</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6B291B10-219E-2E41-AC0B-E9D424DC7993}" type="slidenum">
              <a:rPr lang="en-US" smtClean="0"/>
              <a:t>‹#›</a:t>
            </a:fld>
            <a:endParaRPr lang="en-US"/>
          </a:p>
        </p:txBody>
      </p:sp>
    </p:spTree>
    <p:extLst>
      <p:ext uri="{BB962C8B-B14F-4D97-AF65-F5344CB8AC3E}">
        <p14:creationId xmlns:p14="http://schemas.microsoft.com/office/powerpoint/2010/main" val="3360058584"/>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Papilloma refers to a benign epithelial tumor</a:t>
            </a:r>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a:t>
            </a:fld>
            <a:endParaRPr lang="en-US"/>
          </a:p>
        </p:txBody>
      </p:sp>
    </p:spTree>
    <p:extLst>
      <p:ext uri="{BB962C8B-B14F-4D97-AF65-F5344CB8AC3E}">
        <p14:creationId xmlns:p14="http://schemas.microsoft.com/office/powerpoint/2010/main" val="380024436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dirty="0" smtClean="0">
                <a:solidFill>
                  <a:srgbClr val="000000"/>
                </a:solidFill>
                <a:effectLst/>
                <a:latin typeface="+mn-lt"/>
              </a:rPr>
              <a:t> Diphtheria, Tetanus Toxoids and Pertussis</a:t>
            </a:r>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3</a:t>
            </a:fld>
            <a:endParaRPr lang="en-US"/>
          </a:p>
        </p:txBody>
      </p:sp>
    </p:spTree>
    <p:extLst>
      <p:ext uri="{BB962C8B-B14F-4D97-AF65-F5344CB8AC3E}">
        <p14:creationId xmlns:p14="http://schemas.microsoft.com/office/powerpoint/2010/main" val="192780004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Contraindications: </a:t>
            </a:r>
          </a:p>
          <a:p>
            <a:r>
              <a:rPr lang="en-US" dirty="0" smtClean="0"/>
              <a:t>PMH = Allergy</a:t>
            </a:r>
          </a:p>
          <a:p>
            <a:r>
              <a:rPr lang="en-US" dirty="0" smtClean="0"/>
              <a:t>R,</a:t>
            </a:r>
            <a:r>
              <a:rPr lang="en-US" baseline="0" dirty="0" smtClean="0"/>
              <a:t> MMR, L, Z = Pregnancy, immunodeficiency </a:t>
            </a:r>
            <a:endParaRPr lang="en-US" dirty="0" smtClean="0"/>
          </a:p>
        </p:txBody>
      </p:sp>
      <p:sp>
        <p:nvSpPr>
          <p:cNvPr id="4" name="Slide Number Placeholder 3"/>
          <p:cNvSpPr>
            <a:spLocks noGrp="1"/>
          </p:cNvSpPr>
          <p:nvPr>
            <p:ph type="sldNum" sz="quarter" idx="10"/>
          </p:nvPr>
        </p:nvSpPr>
        <p:spPr/>
        <p:txBody>
          <a:bodyPr/>
          <a:lstStyle/>
          <a:p>
            <a:fld id="{6B291B10-219E-2E41-AC0B-E9D424DC7993}" type="slidenum">
              <a:rPr lang="en-US" smtClean="0"/>
              <a:t>6</a:t>
            </a:fld>
            <a:endParaRPr lang="en-US"/>
          </a:p>
        </p:txBody>
      </p:sp>
    </p:spTree>
    <p:extLst>
      <p:ext uri="{BB962C8B-B14F-4D97-AF65-F5344CB8AC3E}">
        <p14:creationId xmlns:p14="http://schemas.microsoft.com/office/powerpoint/2010/main" val="41849255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Conjugate polysaccharide: </a:t>
            </a:r>
            <a:r>
              <a:rPr lang="en-US" sz="1200" b="0" i="0" u="none" strike="noStrike" kern="1200" baseline="0" dirty="0" smtClean="0">
                <a:solidFill>
                  <a:schemeClr val="tx1"/>
                </a:solidFill>
                <a:latin typeface="+mn-lt"/>
                <a:ea typeface="+mn-ea"/>
                <a:cs typeface="+mn-cs"/>
              </a:rPr>
              <a:t>are developed by attaching a polysaccharide antigen to a carrier protein, which helps the body recognize the antigen as a foreign substance that must be destroyed. This method enhances the body’s immune response to a vaccine</a:t>
            </a:r>
          </a:p>
          <a:p>
            <a:endParaRPr lang="en-US" sz="1200" b="0" i="0" u="none" strike="noStrike" kern="1200" baseline="0" dirty="0" smtClean="0">
              <a:solidFill>
                <a:schemeClr val="tx1"/>
              </a:solidFill>
              <a:latin typeface="+mn-lt"/>
              <a:ea typeface="+mn-ea"/>
              <a:cs typeface="+mn-cs"/>
            </a:endParaRP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Conjugate</a:t>
            </a:r>
            <a:r>
              <a:rPr lang="en-US" baseline="0" dirty="0" smtClean="0"/>
              <a:t> vaccines are for children &lt; 2 y/o</a:t>
            </a:r>
            <a:endParaRPr lang="en-US" dirty="0" smtClean="0"/>
          </a:p>
          <a:p>
            <a:endParaRPr lang="en-US" sz="1200" b="0" i="0" u="none" strike="noStrik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12</a:t>
            </a:fld>
            <a:endParaRPr lang="en-US"/>
          </a:p>
        </p:txBody>
      </p:sp>
    </p:spTree>
    <p:extLst>
      <p:ext uri="{BB962C8B-B14F-4D97-AF65-F5344CB8AC3E}">
        <p14:creationId xmlns:p14="http://schemas.microsoft.com/office/powerpoint/2010/main" val="370401096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Treponema Pallidum	Great pox (syphilis)</a:t>
            </a:r>
            <a:r>
              <a:rPr lang="en-US" baseline="0" dirty="0" smtClean="0"/>
              <a:t> </a:t>
            </a:r>
            <a:endParaRPr lang="en-US" dirty="0" smtClean="0"/>
          </a:p>
          <a:p>
            <a:r>
              <a:rPr lang="en-US" dirty="0" smtClean="0"/>
              <a:t>Variola Virus			Small</a:t>
            </a:r>
            <a:r>
              <a:rPr lang="en-US" baseline="0" dirty="0" smtClean="0"/>
              <a:t> Pox (deadly)</a:t>
            </a:r>
          </a:p>
          <a:p>
            <a:r>
              <a:rPr lang="en-US" baseline="0" dirty="0" smtClean="0"/>
              <a:t>Varicella Virus		Chicken Pox (chicken b/c it’s the lame version of small pox)</a:t>
            </a:r>
          </a:p>
          <a:p>
            <a:r>
              <a:rPr lang="en-US" baseline="0" dirty="0" smtClean="0"/>
              <a:t>Rubella			German Measles. Is dangerous to fetus</a:t>
            </a:r>
            <a:endParaRPr lang="en-US" dirty="0" smtClean="0"/>
          </a:p>
          <a:p>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13</a:t>
            </a:fld>
            <a:endParaRPr lang="en-US"/>
          </a:p>
        </p:txBody>
      </p:sp>
    </p:spTree>
    <p:extLst>
      <p:ext uri="{BB962C8B-B14F-4D97-AF65-F5344CB8AC3E}">
        <p14:creationId xmlns:p14="http://schemas.microsoft.com/office/powerpoint/2010/main" val="384176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Smokers, immunocompromised</a:t>
            </a:r>
          </a:p>
          <a:p>
            <a:r>
              <a:rPr lang="en-US" dirty="0" smtClean="0"/>
              <a:t>Conjugate</a:t>
            </a:r>
            <a:r>
              <a:rPr lang="en-US" baseline="0" dirty="0" smtClean="0"/>
              <a:t> vaccines are for children &lt; 2 y/o</a:t>
            </a:r>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14</a:t>
            </a:fld>
            <a:endParaRPr lang="en-US"/>
          </a:p>
        </p:txBody>
      </p:sp>
    </p:spTree>
    <p:extLst>
      <p:ext uri="{BB962C8B-B14F-4D97-AF65-F5344CB8AC3E}">
        <p14:creationId xmlns:p14="http://schemas.microsoft.com/office/powerpoint/2010/main" val="3065783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Smokers, immunocompromised</a:t>
            </a:r>
          </a:p>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Conjugate</a:t>
            </a:r>
            <a:r>
              <a:rPr lang="en-US" baseline="0" dirty="0" smtClean="0"/>
              <a:t> vaccines are for children &lt; 2 y/o</a:t>
            </a:r>
            <a:endParaRPr lang="en-US" dirty="0" smtClean="0"/>
          </a:p>
          <a:p>
            <a:pPr marL="0" marR="0" indent="0" algn="l" defTabSz="457200" rtl="0" eaLnBrk="1" fontAlgn="auto" latinLnBrk="0" hangingPunct="1">
              <a:lnSpc>
                <a:spcPct val="100000"/>
              </a:lnSpc>
              <a:spcBef>
                <a:spcPts val="0"/>
              </a:spcBef>
              <a:spcAft>
                <a:spcPts val="0"/>
              </a:spcAft>
              <a:buClrTx/>
              <a:buSzTx/>
              <a:buFontTx/>
              <a:buNone/>
              <a:tabLst/>
              <a:defRPr/>
            </a:pPr>
            <a:endParaRPr lang="en-US" dirty="0" smtClean="0"/>
          </a:p>
          <a:p>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15</a:t>
            </a:fld>
            <a:endParaRPr lang="en-US"/>
          </a:p>
        </p:txBody>
      </p:sp>
    </p:spTree>
    <p:extLst>
      <p:ext uri="{BB962C8B-B14F-4D97-AF65-F5344CB8AC3E}">
        <p14:creationId xmlns:p14="http://schemas.microsoft.com/office/powerpoint/2010/main" val="35150819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DTaP for children</a:t>
            </a:r>
          </a:p>
          <a:p>
            <a:r>
              <a:rPr lang="en-US" dirty="0" smtClean="0"/>
              <a:t>Tdap for adults</a:t>
            </a:r>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19</a:t>
            </a:fld>
            <a:endParaRPr lang="en-US"/>
          </a:p>
        </p:txBody>
      </p:sp>
    </p:spTree>
    <p:extLst>
      <p:ext uri="{BB962C8B-B14F-4D97-AF65-F5344CB8AC3E}">
        <p14:creationId xmlns:p14="http://schemas.microsoft.com/office/powerpoint/2010/main" val="38860505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Treponema Pallidum	Great pox (syphilis)</a:t>
            </a:r>
            <a:r>
              <a:rPr lang="en-US" baseline="0" dirty="0" smtClean="0"/>
              <a:t> </a:t>
            </a:r>
            <a:endParaRPr lang="en-US" dirty="0" smtClean="0"/>
          </a:p>
          <a:p>
            <a:r>
              <a:rPr lang="en-US" dirty="0" smtClean="0"/>
              <a:t>Variola Virus			Small</a:t>
            </a:r>
            <a:r>
              <a:rPr lang="en-US" baseline="0" dirty="0" smtClean="0"/>
              <a:t> Pox (deadly)</a:t>
            </a:r>
          </a:p>
          <a:p>
            <a:r>
              <a:rPr lang="en-US" baseline="0" dirty="0" smtClean="0"/>
              <a:t>Varicella Virus		Chicken Pox (chicken b/c it’s the lame version of small pox)</a:t>
            </a:r>
          </a:p>
          <a:p>
            <a:r>
              <a:rPr lang="en-US" baseline="0" dirty="0" smtClean="0"/>
              <a:t>Rubella			German Measles</a:t>
            </a:r>
          </a:p>
          <a:p>
            <a:endParaRPr lang="en-US" baseline="0" dirty="0" smtClean="0"/>
          </a:p>
          <a:p>
            <a:r>
              <a:rPr lang="en-US" baseline="0" dirty="0" smtClean="0"/>
              <a:t>Varicella immune globulin </a:t>
            </a:r>
            <a:endParaRPr lang="en-US" dirty="0"/>
          </a:p>
        </p:txBody>
      </p:sp>
      <p:sp>
        <p:nvSpPr>
          <p:cNvPr id="4" name="Slide Number Placeholder 3"/>
          <p:cNvSpPr>
            <a:spLocks noGrp="1"/>
          </p:cNvSpPr>
          <p:nvPr>
            <p:ph type="sldNum" sz="quarter" idx="10"/>
          </p:nvPr>
        </p:nvSpPr>
        <p:spPr/>
        <p:txBody>
          <a:bodyPr/>
          <a:lstStyle/>
          <a:p>
            <a:fld id="{6B291B10-219E-2E41-AC0B-E9D424DC7993}" type="slidenum">
              <a:rPr lang="en-US" smtClean="0"/>
              <a:t>20</a:t>
            </a:fld>
            <a:endParaRPr lang="en-US"/>
          </a:p>
        </p:txBody>
      </p:sp>
    </p:spTree>
    <p:extLst>
      <p:ext uri="{BB962C8B-B14F-4D97-AF65-F5344CB8AC3E}">
        <p14:creationId xmlns:p14="http://schemas.microsoft.com/office/powerpoint/2010/main" val="18091671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A65CFF4-E503-DF40-A4CE-E9F1F05F5FEA}" type="datetimeFigureOut">
              <a:rPr lang="en-US" smtClean="0"/>
              <a:t>10/5/12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17657237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65CFF4-E503-DF40-A4CE-E9F1F05F5FEA}" type="datetimeFigureOut">
              <a:rPr lang="en-US" smtClean="0"/>
              <a:t>10/5/12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77077555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65CFF4-E503-DF40-A4CE-E9F1F05F5FEA}" type="datetimeFigureOut">
              <a:rPr lang="en-US" smtClean="0"/>
              <a:t>10/5/12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37028727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A65CFF4-E503-DF40-A4CE-E9F1F05F5FEA}" type="datetimeFigureOut">
              <a:rPr lang="en-US" smtClean="0"/>
              <a:t>10/5/12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239673711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A65CFF4-E503-DF40-A4CE-E9F1F05F5FEA}" type="datetimeFigureOut">
              <a:rPr lang="en-US" smtClean="0"/>
              <a:t>10/5/12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5176479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A65CFF4-E503-DF40-A4CE-E9F1F05F5FEA}" type="datetimeFigureOut">
              <a:rPr lang="en-US" smtClean="0"/>
              <a:t>10/5/12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27296361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A65CFF4-E503-DF40-A4CE-E9F1F05F5FEA}" type="datetimeFigureOut">
              <a:rPr lang="en-US" smtClean="0"/>
              <a:t>10/5/12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10811291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A65CFF4-E503-DF40-A4CE-E9F1F05F5FEA}" type="datetimeFigureOut">
              <a:rPr lang="en-US" smtClean="0"/>
              <a:t>10/5/12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1219523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A65CFF4-E503-DF40-A4CE-E9F1F05F5FEA}" type="datetimeFigureOut">
              <a:rPr lang="en-US" smtClean="0"/>
              <a:t>10/5/12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7009710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65CFF4-E503-DF40-A4CE-E9F1F05F5FEA}" type="datetimeFigureOut">
              <a:rPr lang="en-US" smtClean="0"/>
              <a:t>10/5/12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3285572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A65CFF4-E503-DF40-A4CE-E9F1F05F5FEA}" type="datetimeFigureOut">
              <a:rPr lang="en-US" smtClean="0"/>
              <a:t>10/5/12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DC6CDB3F-A11B-2F4A-B597-4871D9250858}" type="slidenum">
              <a:rPr lang="en-US" smtClean="0"/>
              <a:t>‹#›</a:t>
            </a:fld>
            <a:endParaRPr lang="en-US"/>
          </a:p>
        </p:txBody>
      </p:sp>
    </p:spTree>
    <p:extLst>
      <p:ext uri="{BB962C8B-B14F-4D97-AF65-F5344CB8AC3E}">
        <p14:creationId xmlns:p14="http://schemas.microsoft.com/office/powerpoint/2010/main" val="193421127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A65CFF4-E503-DF40-A4CE-E9F1F05F5FEA}" type="datetimeFigureOut">
              <a:rPr lang="en-US" smtClean="0"/>
              <a:t>10/5/12</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C6CDB3F-A11B-2F4A-B597-4871D9250858}" type="slidenum">
              <a:rPr lang="en-US" smtClean="0"/>
              <a:t>‹#›</a:t>
            </a:fld>
            <a:endParaRPr lang="en-US"/>
          </a:p>
        </p:txBody>
      </p:sp>
    </p:spTree>
    <p:extLst>
      <p:ext uri="{BB962C8B-B14F-4D97-AF65-F5344CB8AC3E}">
        <p14:creationId xmlns:p14="http://schemas.microsoft.com/office/powerpoint/2010/main" val="348881807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9.emf"/></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1.emf"/></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em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emf"/></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5.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6.em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3427025408"/>
              </p:ext>
            </p:extLst>
          </p:nvPr>
        </p:nvGraphicFramePr>
        <p:xfrm>
          <a:off x="246428" y="254186"/>
          <a:ext cx="8507954" cy="6284340"/>
        </p:xfrm>
        <a:graphic>
          <a:graphicData uri="http://schemas.openxmlformats.org/drawingml/2006/table">
            <a:tbl>
              <a:tblPr firstRow="1" bandRow="1"/>
              <a:tblGrid>
                <a:gridCol w="5602654"/>
                <a:gridCol w="2905300"/>
              </a:tblGrid>
              <a:tr h="349130">
                <a:tc>
                  <a:txBody>
                    <a:bodyPr/>
                    <a:lstStyle/>
                    <a:p>
                      <a:pPr algn="l" fontAlgn="ctr"/>
                      <a:r>
                        <a:rPr lang="en-US" sz="1600" b="1" i="0" u="none" strike="noStrike" dirty="0" smtClean="0">
                          <a:solidFill>
                            <a:srgbClr val="000000"/>
                          </a:solidFill>
                          <a:effectLst/>
                          <a:latin typeface="Calibri"/>
                        </a:rPr>
                        <a:t>    Vaccines</a:t>
                      </a:r>
                      <a:endParaRPr lang="en-US" sz="1600" b="1"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1" i="0" u="none" strike="noStrike" dirty="0">
                          <a:solidFill>
                            <a:srgbClr val="000000"/>
                          </a:solidFill>
                          <a:effectLst/>
                          <a:latin typeface="Calibri"/>
                        </a:rPr>
                        <a:t>Abbreviation</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Haemophilus </a:t>
                      </a:r>
                      <a:r>
                        <a:rPr lang="en-US" sz="1600" b="0" i="0" u="none" strike="noStrike" dirty="0">
                          <a:solidFill>
                            <a:srgbClr val="000000"/>
                          </a:solidFill>
                          <a:effectLst/>
                          <a:latin typeface="Calibri"/>
                        </a:rPr>
                        <a:t>Influenzae Type B</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Hib</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Hepatitis </a:t>
                      </a:r>
                      <a:r>
                        <a:rPr lang="en-US" sz="1600" b="0" i="0" u="none" strike="noStrike" dirty="0">
                          <a:solidFill>
                            <a:srgbClr val="000000"/>
                          </a:solidFill>
                          <a:effectLst/>
                          <a:latin typeface="Calibri"/>
                        </a:rPr>
                        <a:t>A</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err="1">
                          <a:solidFill>
                            <a:srgbClr val="000000"/>
                          </a:solidFill>
                          <a:effectLst/>
                          <a:latin typeface="Calibri"/>
                        </a:rPr>
                        <a:t>HepA</a:t>
                      </a:r>
                      <a:endParaRPr lang="en-US" sz="1600" b="0"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Hepatitis </a:t>
                      </a:r>
                      <a:r>
                        <a:rPr lang="en-US" sz="1600" b="0" i="0" u="none" strike="noStrike" dirty="0">
                          <a:solidFill>
                            <a:srgbClr val="000000"/>
                          </a:solidFill>
                          <a:effectLst/>
                          <a:latin typeface="Calibri"/>
                        </a:rPr>
                        <a:t>B</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err="1">
                          <a:solidFill>
                            <a:srgbClr val="000000"/>
                          </a:solidFill>
                          <a:effectLst/>
                          <a:latin typeface="Calibri"/>
                        </a:rPr>
                        <a:t>HepB</a:t>
                      </a:r>
                      <a:endParaRPr lang="en-US" sz="1600" b="0"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Herpes </a:t>
                      </a:r>
                      <a:r>
                        <a:rPr lang="en-US" sz="1600" b="0" i="0" u="none" strike="noStrike" dirty="0">
                          <a:solidFill>
                            <a:srgbClr val="000000"/>
                          </a:solidFill>
                          <a:effectLst/>
                          <a:latin typeface="Calibri"/>
                        </a:rPr>
                        <a:t>Zoster</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600" b="0" i="0" u="none" strike="noStrike" dirty="0" smtClean="0">
                          <a:solidFill>
                            <a:srgbClr val="000000"/>
                          </a:solidFill>
                          <a:effectLst/>
                          <a:latin typeface="Arial"/>
                        </a:rPr>
                        <a:t>Herpes</a:t>
                      </a:r>
                      <a:r>
                        <a:rPr lang="en-US" sz="1600" b="0" i="0" u="none" strike="noStrike" baseline="0" dirty="0" smtClean="0">
                          <a:solidFill>
                            <a:srgbClr val="000000"/>
                          </a:solidFill>
                          <a:effectLst/>
                          <a:latin typeface="Arial"/>
                        </a:rPr>
                        <a:t> Zoster</a:t>
                      </a:r>
                      <a:endParaRPr lang="en-US" sz="1600" b="0" i="0" u="none" strike="noStrike" dirty="0">
                        <a:solidFill>
                          <a:srgbClr val="000000"/>
                        </a:solidFill>
                        <a:effectLst/>
                        <a:latin typeface="Arial"/>
                      </a:endParaRPr>
                    </a:p>
                  </a:txBody>
                  <a:tcPr marL="2491" marR="2491" marT="249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Human papillomavirus</a:t>
                      </a:r>
                      <a:endParaRPr lang="en-US" sz="1600" b="0"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HPV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Inactivated </a:t>
                      </a:r>
                      <a:r>
                        <a:rPr lang="en-US" sz="1600" b="0" i="0" u="none" strike="noStrike" dirty="0">
                          <a:solidFill>
                            <a:srgbClr val="000000"/>
                          </a:solidFill>
                          <a:effectLst/>
                          <a:latin typeface="Calibri"/>
                        </a:rPr>
                        <a:t>Poliovirus</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IPV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Live </a:t>
                      </a:r>
                      <a:r>
                        <a:rPr lang="en-US" sz="1600" b="0" i="0" u="none" strike="noStrike" dirty="0">
                          <a:solidFill>
                            <a:srgbClr val="000000"/>
                          </a:solidFill>
                          <a:effectLst/>
                          <a:latin typeface="Calibri"/>
                        </a:rPr>
                        <a:t>Attenuated Influenza Vaccine</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LAIV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Measles</a:t>
                      </a:r>
                      <a:r>
                        <a:rPr lang="en-US" sz="1600" b="0" i="0" u="none" strike="noStrike" dirty="0">
                          <a:solidFill>
                            <a:srgbClr val="000000"/>
                          </a:solidFill>
                          <a:effectLst/>
                          <a:latin typeface="Calibri"/>
                        </a:rPr>
                        <a:t>, Mumps and Rubella</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MMR</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Pneumococcal </a:t>
                      </a:r>
                      <a:r>
                        <a:rPr lang="en-US" sz="1600" b="0" i="0" u="none" strike="noStrike" dirty="0">
                          <a:solidFill>
                            <a:srgbClr val="000000"/>
                          </a:solidFill>
                          <a:effectLst/>
                          <a:latin typeface="Calibri"/>
                        </a:rPr>
                        <a:t>Conjugate Vaccine</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PCV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Pneumococcal </a:t>
                      </a:r>
                      <a:r>
                        <a:rPr lang="en-US" sz="1600" b="0" i="0" u="none" strike="noStrike" dirty="0">
                          <a:solidFill>
                            <a:srgbClr val="000000"/>
                          </a:solidFill>
                          <a:effectLst/>
                          <a:latin typeface="Calibri"/>
                        </a:rPr>
                        <a:t>polysaccharide Vaccine</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PPSV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Quadrivalent </a:t>
                      </a:r>
                      <a:r>
                        <a:rPr lang="en-US" sz="1600" b="0" i="0" u="none" strike="noStrike" dirty="0">
                          <a:solidFill>
                            <a:srgbClr val="000000"/>
                          </a:solidFill>
                          <a:effectLst/>
                          <a:latin typeface="Calibri"/>
                        </a:rPr>
                        <a:t>M</a:t>
                      </a:r>
                      <a:r>
                        <a:rPr lang="en-US" sz="1600" b="0" i="0" u="none" strike="noStrike" dirty="0" smtClean="0">
                          <a:solidFill>
                            <a:srgbClr val="000000"/>
                          </a:solidFill>
                          <a:effectLst/>
                          <a:latin typeface="Calibri"/>
                        </a:rPr>
                        <a:t>eningococcal </a:t>
                      </a:r>
                      <a:r>
                        <a:rPr lang="en-US" sz="1600" b="0" i="0" u="none" strike="noStrike" dirty="0">
                          <a:solidFill>
                            <a:srgbClr val="000000"/>
                          </a:solidFill>
                          <a:effectLst/>
                          <a:latin typeface="Calibri"/>
                        </a:rPr>
                        <a:t>Conjugate Vaccine</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MCV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Quadrivalent </a:t>
                      </a:r>
                      <a:r>
                        <a:rPr lang="en-US" sz="1600" b="0" i="0" u="none" strike="noStrike" dirty="0">
                          <a:solidFill>
                            <a:srgbClr val="000000"/>
                          </a:solidFill>
                          <a:effectLst/>
                          <a:latin typeface="Calibri"/>
                        </a:rPr>
                        <a:t>Meningococcal Polysaccharide Vaccine</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MPSV</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Rotavirus</a:t>
                      </a:r>
                      <a:endParaRPr lang="en-US" sz="1600" b="0"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600" b="0" i="0" u="none" strike="noStrike" dirty="0" smtClean="0">
                          <a:solidFill>
                            <a:srgbClr val="000000"/>
                          </a:solidFill>
                          <a:effectLst/>
                          <a:latin typeface="Arial"/>
                        </a:rPr>
                        <a:t>Rotavirus </a:t>
                      </a:r>
                      <a:endParaRPr lang="en-US" sz="1600" b="0" i="0" u="none" strike="noStrike" dirty="0">
                        <a:solidFill>
                          <a:srgbClr val="000000"/>
                        </a:solidFill>
                        <a:effectLst/>
                        <a:latin typeface="Arial"/>
                      </a:endParaRPr>
                    </a:p>
                  </a:txBody>
                  <a:tcPr marL="2491" marR="2491" marT="249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Tetanus </a:t>
                      </a:r>
                      <a:r>
                        <a:rPr lang="en-US" sz="1600" b="0" i="0" u="none" strike="noStrike" dirty="0">
                          <a:solidFill>
                            <a:srgbClr val="000000"/>
                          </a:solidFill>
                          <a:effectLst/>
                          <a:latin typeface="Calibri"/>
                        </a:rPr>
                        <a:t>and Diptheria toxoids</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Td</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a:t>
                      </a:r>
                      <a:r>
                        <a:rPr lang="en-US" sz="1600" b="0" i="0" u="none" strike="noStrike" dirty="0" smtClean="0">
                          <a:solidFill>
                            <a:srgbClr val="000000"/>
                          </a:solidFill>
                          <a:effectLst/>
                          <a:latin typeface="+mn-lt"/>
                        </a:rPr>
                        <a:t> Diphtheria, </a:t>
                      </a:r>
                      <a:r>
                        <a:rPr lang="en-US" sz="1600" b="0" i="0" u="none" strike="noStrike" dirty="0">
                          <a:solidFill>
                            <a:srgbClr val="000000"/>
                          </a:solidFill>
                          <a:effectLst/>
                          <a:latin typeface="Calibri"/>
                        </a:rPr>
                        <a:t>Tetanus Toxoids and Pertussis</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DTaP</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Tetanus </a:t>
                      </a:r>
                      <a:r>
                        <a:rPr lang="en-US" sz="1600" b="0" i="0" u="none" strike="noStrike" dirty="0">
                          <a:solidFill>
                            <a:srgbClr val="000000"/>
                          </a:solidFill>
                          <a:effectLst/>
                          <a:latin typeface="Calibri"/>
                        </a:rPr>
                        <a:t>toxoid, Diptheria toxoid and acellular pertussis</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ctr"/>
                      <a:r>
                        <a:rPr lang="en-US" sz="1600" b="0" i="0" u="none" strike="noStrike" dirty="0">
                          <a:solidFill>
                            <a:srgbClr val="000000"/>
                          </a:solidFill>
                          <a:effectLst/>
                          <a:latin typeface="Calibri"/>
                        </a:rPr>
                        <a:t>Tdap</a:t>
                      </a: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r h="349130">
                <a:tc>
                  <a:txBody>
                    <a:bodyPr/>
                    <a:lstStyle/>
                    <a:p>
                      <a:pPr algn="l" fontAlgn="ctr"/>
                      <a:r>
                        <a:rPr lang="en-US" sz="1600" b="0" i="0" u="none" strike="noStrike" dirty="0" smtClean="0">
                          <a:solidFill>
                            <a:srgbClr val="000000"/>
                          </a:solidFill>
                          <a:effectLst/>
                          <a:latin typeface="Calibri"/>
                        </a:rPr>
                        <a:t>  Varicella</a:t>
                      </a:r>
                      <a:endParaRPr lang="en-US" sz="1600" b="0" i="0" u="none" strike="noStrike" dirty="0">
                        <a:solidFill>
                          <a:srgbClr val="000000"/>
                        </a:solidFill>
                        <a:effectLst/>
                        <a:latin typeface="Calibri"/>
                      </a:endParaRPr>
                    </a:p>
                  </a:txBody>
                  <a:tcPr marL="2491" marR="2491" marT="2491"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c>
                  <a:txBody>
                    <a:bodyPr/>
                    <a:lstStyle/>
                    <a:p>
                      <a:pPr algn="ctr" fontAlgn="t"/>
                      <a:r>
                        <a:rPr lang="en-US" sz="1600" b="0" i="0" u="none" strike="noStrike" dirty="0">
                          <a:solidFill>
                            <a:srgbClr val="000000"/>
                          </a:solidFill>
                          <a:effectLst/>
                          <a:latin typeface="Arial"/>
                        </a:rPr>
                        <a:t> </a:t>
                      </a:r>
                      <a:r>
                        <a:rPr lang="en-US" sz="1600" b="0" i="0" u="none" strike="noStrike" dirty="0" smtClean="0">
                          <a:solidFill>
                            <a:srgbClr val="000000"/>
                          </a:solidFill>
                          <a:effectLst/>
                          <a:latin typeface="Arial"/>
                        </a:rPr>
                        <a:t>Varicella</a:t>
                      </a:r>
                      <a:endParaRPr lang="en-US" sz="1600" b="0" i="0" u="none" strike="noStrike" dirty="0">
                        <a:solidFill>
                          <a:srgbClr val="000000"/>
                        </a:solidFill>
                        <a:effectLst/>
                        <a:latin typeface="Arial"/>
                      </a:endParaRPr>
                    </a:p>
                  </a:txBody>
                  <a:tcPr marL="2491" marR="2491" marT="2491" marB="0">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09474081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PV.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7472" y="0"/>
            <a:ext cx="5299364" cy="6858000"/>
          </a:xfrm>
          <a:prstGeom prst="rect">
            <a:avLst/>
          </a:prstGeom>
        </p:spPr>
      </p:pic>
      <p:sp>
        <p:nvSpPr>
          <p:cNvPr id="2" name="TextBox 1"/>
          <p:cNvSpPr txBox="1"/>
          <p:nvPr/>
        </p:nvSpPr>
        <p:spPr>
          <a:xfrm>
            <a:off x="4891497" y="39689"/>
            <a:ext cx="4252503" cy="6740309"/>
          </a:xfrm>
          <a:prstGeom prst="rect">
            <a:avLst/>
          </a:prstGeom>
          <a:noFill/>
        </p:spPr>
        <p:txBody>
          <a:bodyPr wrap="square" rtlCol="0">
            <a:spAutoFit/>
          </a:bodyPr>
          <a:lstStyle/>
          <a:p>
            <a:r>
              <a:rPr lang="en-US" sz="1600" b="1" u="sng" dirty="0" smtClean="0"/>
              <a:t>HPV Vaccine (genital warts)</a:t>
            </a:r>
          </a:p>
          <a:p>
            <a:endParaRPr lang="en-US" sz="1600" dirty="0" smtClean="0"/>
          </a:p>
          <a:p>
            <a:r>
              <a:rPr lang="en-US" sz="1600" dirty="0" smtClean="0"/>
              <a:t>3 shots</a:t>
            </a:r>
          </a:p>
          <a:p>
            <a:r>
              <a:rPr lang="en-US" sz="1600" dirty="0"/>
              <a:t>	</a:t>
            </a:r>
            <a:r>
              <a:rPr lang="en-US" sz="1600" dirty="0" smtClean="0"/>
              <a:t>- Age 11-12 y/o  (up to 26 y/o)</a:t>
            </a:r>
          </a:p>
          <a:p>
            <a:r>
              <a:rPr lang="en-US" sz="1600" dirty="0"/>
              <a:t>	</a:t>
            </a:r>
            <a:r>
              <a:rPr lang="en-US" sz="1600" dirty="0" smtClean="0"/>
              <a:t>- 1-2 months after</a:t>
            </a:r>
          </a:p>
          <a:p>
            <a:r>
              <a:rPr lang="en-US" sz="1600" dirty="0" smtClean="0"/>
              <a:t>	- 6 months after</a:t>
            </a:r>
          </a:p>
          <a:p>
            <a:endParaRPr lang="en-US" sz="1600" dirty="0"/>
          </a:p>
          <a:p>
            <a:r>
              <a:rPr lang="en-US" sz="1600" b="1" dirty="0" smtClean="0">
                <a:solidFill>
                  <a:srgbClr val="3366FF"/>
                </a:solidFill>
              </a:rPr>
              <a:t>HPV has types 6, 11, 16, 18</a:t>
            </a:r>
          </a:p>
          <a:p>
            <a:r>
              <a:rPr lang="en-US" sz="1600" b="1" dirty="0">
                <a:solidFill>
                  <a:srgbClr val="3366FF"/>
                </a:solidFill>
              </a:rPr>
              <a:t>	</a:t>
            </a:r>
            <a:r>
              <a:rPr lang="en-US" sz="1600" b="1" dirty="0" smtClean="0">
                <a:solidFill>
                  <a:srgbClr val="3366FF"/>
                </a:solidFill>
              </a:rPr>
              <a:t>type 6 and 11 are for genital warts</a:t>
            </a:r>
          </a:p>
          <a:p>
            <a:r>
              <a:rPr lang="en-US" sz="1600" b="1" dirty="0">
                <a:solidFill>
                  <a:srgbClr val="3366FF"/>
                </a:solidFill>
              </a:rPr>
              <a:t>	</a:t>
            </a:r>
            <a:r>
              <a:rPr lang="en-US" sz="1600" b="1" dirty="0" smtClean="0">
                <a:solidFill>
                  <a:srgbClr val="3366FF"/>
                </a:solidFill>
              </a:rPr>
              <a:t>types 16 and 18 are for cancer</a:t>
            </a:r>
          </a:p>
          <a:p>
            <a:endParaRPr lang="en-US" sz="1600" dirty="0"/>
          </a:p>
          <a:p>
            <a:r>
              <a:rPr lang="en-US" sz="1600" dirty="0" smtClean="0"/>
              <a:t>HPV4 (Gardasil) has type 6, 11, 16 and 18</a:t>
            </a:r>
          </a:p>
          <a:p>
            <a:r>
              <a:rPr lang="en-US" sz="1600" dirty="0" smtClean="0"/>
              <a:t>HPV2 (Cervarix) has types 16 and 18</a:t>
            </a:r>
          </a:p>
          <a:p>
            <a:endParaRPr lang="en-US" sz="1600" dirty="0" smtClean="0"/>
          </a:p>
          <a:p>
            <a:r>
              <a:rPr lang="en-US" sz="1600" dirty="0" smtClean="0"/>
              <a:t>Why: Warts can cause cervical, vaginal and vulvar </a:t>
            </a:r>
            <a:r>
              <a:rPr lang="en-US" sz="1600" u="sng" dirty="0" smtClean="0"/>
              <a:t>cancer. Vaccine can prevent these cancers</a:t>
            </a:r>
            <a:endParaRPr lang="en-US" sz="1600" u="sng" dirty="0"/>
          </a:p>
          <a:p>
            <a:endParaRPr lang="en-US" sz="1600" dirty="0"/>
          </a:p>
          <a:p>
            <a:r>
              <a:rPr lang="en-US" sz="1600" dirty="0">
                <a:solidFill>
                  <a:srgbClr val="984807"/>
                </a:solidFill>
              </a:rPr>
              <a:t>S/E and Precautions</a:t>
            </a:r>
          </a:p>
          <a:p>
            <a:pPr marL="342900" indent="-342900">
              <a:buAutoNum type="arabicPeriod"/>
            </a:pPr>
            <a:r>
              <a:rPr lang="en-US" sz="1600" b="1" dirty="0" smtClean="0">
                <a:solidFill>
                  <a:srgbClr val="984807"/>
                </a:solidFill>
              </a:rPr>
              <a:t>Syncope</a:t>
            </a:r>
          </a:p>
          <a:p>
            <a:pPr marL="342900" indent="-342900">
              <a:buAutoNum type="arabicPeriod"/>
            </a:pPr>
            <a:r>
              <a:rPr lang="en-US" sz="1600" dirty="0" smtClean="0">
                <a:solidFill>
                  <a:srgbClr val="984807"/>
                </a:solidFill>
              </a:rPr>
              <a:t>Pregnancy</a:t>
            </a:r>
          </a:p>
          <a:p>
            <a:pPr marL="342900" indent="-342900">
              <a:buAutoNum type="arabicPeriod"/>
            </a:pPr>
            <a:endParaRPr lang="en-US" sz="1600" dirty="0">
              <a:solidFill>
                <a:srgbClr val="984807"/>
              </a:solidFill>
            </a:endParaRPr>
          </a:p>
          <a:p>
            <a:r>
              <a:rPr lang="en-US" sz="1600" dirty="0">
                <a:solidFill>
                  <a:srgbClr val="008000"/>
                </a:solidFill>
              </a:rPr>
              <a:t>Misperceived contraindications (it’s ok)</a:t>
            </a:r>
          </a:p>
          <a:p>
            <a:pPr marL="342900" indent="-342900">
              <a:buFontTx/>
              <a:buAutoNum type="arabicPeriod"/>
            </a:pPr>
            <a:r>
              <a:rPr lang="en-US" sz="1600" dirty="0" err="1">
                <a:solidFill>
                  <a:srgbClr val="008000"/>
                </a:solidFill>
              </a:rPr>
              <a:t>Hx</a:t>
            </a:r>
            <a:r>
              <a:rPr lang="en-US" sz="1600" dirty="0">
                <a:solidFill>
                  <a:srgbClr val="008000"/>
                </a:solidFill>
              </a:rPr>
              <a:t> Genital warts</a:t>
            </a:r>
          </a:p>
          <a:p>
            <a:pPr marL="342900" indent="-342900">
              <a:buFontTx/>
              <a:buAutoNum type="arabicPeriod"/>
            </a:pPr>
            <a:r>
              <a:rPr lang="en-US" sz="1600" dirty="0">
                <a:solidFill>
                  <a:srgbClr val="008000"/>
                </a:solidFill>
              </a:rPr>
              <a:t>Known HPV infection</a:t>
            </a:r>
          </a:p>
          <a:p>
            <a:pPr marL="342900" indent="-342900">
              <a:buAutoNum type="arabicPeriod"/>
            </a:pPr>
            <a:r>
              <a:rPr lang="en-US" sz="1600" dirty="0" smtClean="0">
                <a:solidFill>
                  <a:srgbClr val="008000"/>
                </a:solidFill>
              </a:rPr>
              <a:t>Immunosuppression</a:t>
            </a:r>
          </a:p>
          <a:p>
            <a:pPr marL="342900" indent="-342900">
              <a:buAutoNum type="arabicPeriod"/>
            </a:pPr>
            <a:r>
              <a:rPr lang="en-US" sz="1600" dirty="0" smtClean="0">
                <a:solidFill>
                  <a:srgbClr val="008000"/>
                </a:solidFill>
              </a:rPr>
              <a:t>Breastfeeding</a:t>
            </a:r>
          </a:p>
        </p:txBody>
      </p:sp>
    </p:spTree>
    <p:extLst>
      <p:ext uri="{BB962C8B-B14F-4D97-AF65-F5344CB8AC3E}">
        <p14:creationId xmlns:p14="http://schemas.microsoft.com/office/powerpoint/2010/main" val="1278058599"/>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001674" y="218266"/>
            <a:ext cx="4142326" cy="6001644"/>
          </a:xfrm>
          <a:prstGeom prst="rect">
            <a:avLst/>
          </a:prstGeom>
          <a:noFill/>
        </p:spPr>
        <p:txBody>
          <a:bodyPr wrap="square" rtlCol="0">
            <a:spAutoFit/>
          </a:bodyPr>
          <a:lstStyle/>
          <a:p>
            <a:r>
              <a:rPr lang="en-US" sz="1600" b="1" u="sng" dirty="0" smtClean="0"/>
              <a:t>Influenza Vaccine</a:t>
            </a:r>
          </a:p>
          <a:p>
            <a:endParaRPr lang="en-US" sz="1600" b="1" u="sng" dirty="0"/>
          </a:p>
          <a:p>
            <a:r>
              <a:rPr lang="en-US" sz="1600" u="sng" dirty="0" smtClean="0"/>
              <a:t>Types:</a:t>
            </a:r>
          </a:p>
          <a:p>
            <a:r>
              <a:rPr lang="en-US" sz="1600" dirty="0" smtClean="0"/>
              <a:t>TIV (trivalent Influenza Vaccine)</a:t>
            </a:r>
          </a:p>
          <a:p>
            <a:r>
              <a:rPr lang="en-US" sz="1600" dirty="0"/>
              <a:t>	</a:t>
            </a:r>
            <a:r>
              <a:rPr lang="en-US" sz="1600" dirty="0" smtClean="0"/>
              <a:t>pts with immunocompetence</a:t>
            </a:r>
          </a:p>
          <a:p>
            <a:r>
              <a:rPr lang="en-US" sz="1600" dirty="0"/>
              <a:t>LAIV (Live attenuated influenza </a:t>
            </a:r>
            <a:r>
              <a:rPr lang="en-US" sz="1600" dirty="0" smtClean="0"/>
              <a:t>vaccine)</a:t>
            </a:r>
          </a:p>
          <a:p>
            <a:r>
              <a:rPr lang="en-US" sz="1600" dirty="0"/>
              <a:t>	</a:t>
            </a:r>
            <a:r>
              <a:rPr lang="en-US" sz="1600" dirty="0" smtClean="0"/>
              <a:t>pts with normal immune system</a:t>
            </a:r>
          </a:p>
          <a:p>
            <a:endParaRPr lang="en-US" sz="1600" dirty="0"/>
          </a:p>
          <a:p>
            <a:r>
              <a:rPr lang="en-US" sz="1600" dirty="0" smtClean="0">
                <a:solidFill>
                  <a:srgbClr val="FF0000"/>
                </a:solidFill>
              </a:rPr>
              <a:t>Contraindication to Inactive Vaccine</a:t>
            </a:r>
            <a:endParaRPr lang="en-US" sz="1600" dirty="0">
              <a:solidFill>
                <a:srgbClr val="FF0000"/>
              </a:solidFill>
            </a:endParaRPr>
          </a:p>
          <a:p>
            <a:pPr marL="342900" indent="-342900">
              <a:buAutoNum type="arabicPeriod"/>
            </a:pPr>
            <a:r>
              <a:rPr lang="en-US" sz="1600" dirty="0" smtClean="0">
                <a:solidFill>
                  <a:srgbClr val="FF0000"/>
                </a:solidFill>
              </a:rPr>
              <a:t>Anaphylactic Allergy to eggs b/c the influenza vaccine is prepared using embryonated chicken eggs.</a:t>
            </a:r>
          </a:p>
          <a:p>
            <a:pPr marL="342900" indent="-342900">
              <a:buAutoNum type="arabicPeriod"/>
            </a:pPr>
            <a:endParaRPr lang="en-US" sz="1600" dirty="0">
              <a:solidFill>
                <a:srgbClr val="FF0000"/>
              </a:solidFill>
            </a:endParaRPr>
          </a:p>
          <a:p>
            <a:r>
              <a:rPr lang="en-US" sz="1600" dirty="0" smtClean="0">
                <a:solidFill>
                  <a:srgbClr val="FF0000"/>
                </a:solidFill>
              </a:rPr>
              <a:t>Contraindication to Live Vaccine</a:t>
            </a:r>
          </a:p>
          <a:p>
            <a:pPr marL="342900" indent="-342900">
              <a:buAutoNum type="arabicPeriod"/>
            </a:pPr>
            <a:r>
              <a:rPr lang="en-US" sz="1600" dirty="0" smtClean="0">
                <a:solidFill>
                  <a:srgbClr val="FF0000"/>
                </a:solidFill>
              </a:rPr>
              <a:t>Eggs</a:t>
            </a:r>
          </a:p>
          <a:p>
            <a:pPr marL="342900" indent="-342900">
              <a:buAutoNum type="arabicPeriod"/>
            </a:pPr>
            <a:r>
              <a:rPr lang="en-US" sz="1600" dirty="0" smtClean="0">
                <a:solidFill>
                  <a:srgbClr val="FF0000"/>
                </a:solidFill>
              </a:rPr>
              <a:t>&lt; 2 y/o   or   &gt; 50 y/o</a:t>
            </a:r>
          </a:p>
          <a:p>
            <a:pPr marL="342900" indent="-342900">
              <a:buAutoNum type="arabicPeriod"/>
            </a:pPr>
            <a:r>
              <a:rPr lang="en-US" sz="1600" dirty="0" err="1" smtClean="0">
                <a:solidFill>
                  <a:srgbClr val="FF0000"/>
                </a:solidFill>
              </a:rPr>
              <a:t>Hx</a:t>
            </a:r>
            <a:r>
              <a:rPr lang="en-US" sz="1600" dirty="0" smtClean="0">
                <a:solidFill>
                  <a:srgbClr val="FF0000"/>
                </a:solidFill>
              </a:rPr>
              <a:t> of Guillain Barré syndrome</a:t>
            </a:r>
          </a:p>
          <a:p>
            <a:pPr marL="342900" indent="-342900">
              <a:buAutoNum type="arabicPeriod"/>
            </a:pPr>
            <a:r>
              <a:rPr lang="en-US" sz="1600" dirty="0" smtClean="0">
                <a:solidFill>
                  <a:srgbClr val="FF0000"/>
                </a:solidFill>
              </a:rPr>
              <a:t>Pregnant</a:t>
            </a:r>
          </a:p>
          <a:p>
            <a:pPr marL="342900" indent="-342900">
              <a:buAutoNum type="arabicPeriod"/>
            </a:pPr>
            <a:r>
              <a:rPr lang="en-US" sz="1600" dirty="0" smtClean="0">
                <a:solidFill>
                  <a:srgbClr val="FF0000"/>
                </a:solidFill>
              </a:rPr>
              <a:t>Immunosuppressed</a:t>
            </a:r>
          </a:p>
          <a:p>
            <a:endParaRPr lang="en-US" sz="1600" dirty="0">
              <a:solidFill>
                <a:srgbClr val="FF0000"/>
              </a:solidFill>
            </a:endParaRPr>
          </a:p>
          <a:p>
            <a:r>
              <a:rPr lang="en-US" sz="1600" dirty="0">
                <a:solidFill>
                  <a:srgbClr val="008000"/>
                </a:solidFill>
              </a:rPr>
              <a:t>Misperceived contraindications (it’s ok)</a:t>
            </a:r>
          </a:p>
          <a:p>
            <a:r>
              <a:rPr lang="en-US" sz="1600" dirty="0" smtClean="0">
                <a:solidFill>
                  <a:srgbClr val="008000"/>
                </a:solidFill>
              </a:rPr>
              <a:t>1. Being in contact with immunocompetence patients</a:t>
            </a:r>
          </a:p>
          <a:p>
            <a:endParaRPr lang="en-US" sz="1600" dirty="0"/>
          </a:p>
        </p:txBody>
      </p:sp>
      <p:pic>
        <p:nvPicPr>
          <p:cNvPr id="3" name="Picture 2" descr="Influenza Inactiv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8922" y="0"/>
            <a:ext cx="5299364" cy="6858000"/>
          </a:xfrm>
          <a:prstGeom prst="rect">
            <a:avLst/>
          </a:prstGeom>
        </p:spPr>
      </p:pic>
    </p:spTree>
    <p:extLst>
      <p:ext uri="{BB962C8B-B14F-4D97-AF65-F5344CB8AC3E}">
        <p14:creationId xmlns:p14="http://schemas.microsoft.com/office/powerpoint/2010/main" val="99410094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CV:MPSV Meningococcal.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8946" y="0"/>
            <a:ext cx="5299364" cy="6858000"/>
          </a:xfrm>
          <a:prstGeom prst="rect">
            <a:avLst/>
          </a:prstGeom>
        </p:spPr>
      </p:pic>
      <p:sp>
        <p:nvSpPr>
          <p:cNvPr id="2" name="TextBox 1"/>
          <p:cNvSpPr txBox="1"/>
          <p:nvPr/>
        </p:nvSpPr>
        <p:spPr>
          <a:xfrm>
            <a:off x="4971650" y="257954"/>
            <a:ext cx="4172349" cy="5509201"/>
          </a:xfrm>
          <a:prstGeom prst="rect">
            <a:avLst/>
          </a:prstGeom>
          <a:noFill/>
        </p:spPr>
        <p:txBody>
          <a:bodyPr wrap="square" rtlCol="0">
            <a:spAutoFit/>
          </a:bodyPr>
          <a:lstStyle/>
          <a:p>
            <a:pPr fontAlgn="ctr"/>
            <a:r>
              <a:rPr lang="en-US" sz="1600" b="1" u="sng" dirty="0" smtClean="0"/>
              <a:t>Meningococcal</a:t>
            </a:r>
            <a:r>
              <a:rPr lang="en-US" sz="1600" dirty="0" smtClean="0"/>
              <a:t> (MCV4 and MPSV4)</a:t>
            </a:r>
          </a:p>
          <a:p>
            <a:pPr fontAlgn="ctr"/>
            <a:endParaRPr lang="en-US" sz="1600" dirty="0" smtClean="0"/>
          </a:p>
          <a:p>
            <a:pPr fontAlgn="ctr"/>
            <a:r>
              <a:rPr lang="en-US" sz="1600" u="sng" dirty="0" smtClean="0"/>
              <a:t>Types</a:t>
            </a:r>
          </a:p>
          <a:p>
            <a:pPr fontAlgn="ctr"/>
            <a:r>
              <a:rPr lang="en-US" sz="1600" dirty="0" smtClean="0"/>
              <a:t>MCV4 (conjugate vaccine): pts aged 2 – 55 y/o</a:t>
            </a:r>
          </a:p>
          <a:p>
            <a:pPr fontAlgn="ctr"/>
            <a:r>
              <a:rPr lang="en-US" sz="1600" dirty="0" smtClean="0"/>
              <a:t>MPSV4 (polysaccharide): pts age &gt; 56 y/o</a:t>
            </a:r>
          </a:p>
          <a:p>
            <a:pPr fontAlgn="ctr"/>
            <a:endParaRPr lang="en-US" sz="1600" dirty="0"/>
          </a:p>
          <a:p>
            <a:pPr fontAlgn="ctr"/>
            <a:r>
              <a:rPr lang="en-US" sz="1600" dirty="0" smtClean="0"/>
              <a:t>When</a:t>
            </a:r>
          </a:p>
          <a:p>
            <a:pPr fontAlgn="ctr"/>
            <a:r>
              <a:rPr lang="en-US" sz="1600" dirty="0"/>
              <a:t>	</a:t>
            </a:r>
            <a:r>
              <a:rPr lang="en-US" sz="1600" dirty="0" smtClean="0"/>
              <a:t>dose 1     age 11-12 y/o</a:t>
            </a:r>
          </a:p>
          <a:p>
            <a:pPr fontAlgn="ctr"/>
            <a:r>
              <a:rPr lang="en-US" sz="1600" dirty="0"/>
              <a:t>	</a:t>
            </a:r>
            <a:r>
              <a:rPr lang="en-US" sz="1600" dirty="0" smtClean="0"/>
              <a:t>booster   age &gt; 16 y/o</a:t>
            </a:r>
          </a:p>
          <a:p>
            <a:pPr fontAlgn="ctr"/>
            <a:r>
              <a:rPr lang="en-US" sz="1600" dirty="0"/>
              <a:t>	</a:t>
            </a:r>
            <a:r>
              <a:rPr lang="en-US" sz="1600" dirty="0" smtClean="0"/>
              <a:t>travelers </a:t>
            </a:r>
          </a:p>
          <a:p>
            <a:pPr fontAlgn="ctr"/>
            <a:endParaRPr lang="en-US" sz="1600" dirty="0"/>
          </a:p>
          <a:p>
            <a:pPr fontAlgn="ctr"/>
            <a:r>
              <a:rPr lang="en-US" sz="1600" b="1" dirty="0" smtClean="0"/>
              <a:t>Who: </a:t>
            </a:r>
            <a:r>
              <a:rPr lang="en-US" sz="1600" b="1" dirty="0"/>
              <a:t>Meningococcal is given every 5 years to </a:t>
            </a:r>
            <a:r>
              <a:rPr lang="en-US" sz="1600" b="1" dirty="0" smtClean="0"/>
              <a:t>Asplenic </a:t>
            </a:r>
            <a:r>
              <a:rPr lang="en-US" sz="1600" b="1" dirty="0"/>
              <a:t>patients and others at continued risk for exposure to this pathogen</a:t>
            </a:r>
            <a:r>
              <a:rPr lang="en-US" sz="1600" b="1" dirty="0" smtClean="0"/>
              <a:t>.</a:t>
            </a:r>
            <a:endParaRPr lang="en-US" sz="1600" b="1" dirty="0"/>
          </a:p>
          <a:p>
            <a:pPr fontAlgn="ctr"/>
            <a:endParaRPr lang="en-US" sz="1600" dirty="0"/>
          </a:p>
          <a:p>
            <a:r>
              <a:rPr lang="en-US" sz="1600" dirty="0">
                <a:solidFill>
                  <a:srgbClr val="984807"/>
                </a:solidFill>
              </a:rPr>
              <a:t>S/E and Precautions</a:t>
            </a:r>
          </a:p>
          <a:p>
            <a:pPr marL="342900" indent="-342900">
              <a:buAutoNum type="arabicPeriod"/>
            </a:pPr>
            <a:r>
              <a:rPr lang="en-US" sz="1600" dirty="0" smtClean="0">
                <a:solidFill>
                  <a:srgbClr val="984807"/>
                </a:solidFill>
              </a:rPr>
              <a:t>Syncope</a:t>
            </a:r>
          </a:p>
          <a:p>
            <a:endParaRPr lang="en-US" sz="1600" dirty="0" smtClean="0"/>
          </a:p>
          <a:p>
            <a:r>
              <a:rPr lang="en-US" sz="1600" dirty="0">
                <a:solidFill>
                  <a:srgbClr val="008000"/>
                </a:solidFill>
              </a:rPr>
              <a:t>Misperceived contraindications (it’s ok)</a:t>
            </a:r>
          </a:p>
          <a:p>
            <a:r>
              <a:rPr lang="en-US" sz="1600" dirty="0" smtClean="0">
                <a:solidFill>
                  <a:srgbClr val="008000"/>
                </a:solidFill>
              </a:rPr>
              <a:t>1. </a:t>
            </a:r>
            <a:r>
              <a:rPr lang="en-US" sz="1600" dirty="0">
                <a:solidFill>
                  <a:srgbClr val="008000"/>
                </a:solidFill>
              </a:rPr>
              <a:t>Guillain–Barré </a:t>
            </a:r>
            <a:r>
              <a:rPr lang="en-US" sz="1600" dirty="0" smtClean="0">
                <a:solidFill>
                  <a:srgbClr val="008000"/>
                </a:solidFill>
              </a:rPr>
              <a:t>syndrome (paralysis) is not associated with meningococcal vaccine. Just monitor for leg weakness</a:t>
            </a:r>
          </a:p>
        </p:txBody>
      </p:sp>
    </p:spTree>
    <p:extLst>
      <p:ext uri="{BB962C8B-B14F-4D97-AF65-F5344CB8AC3E}">
        <p14:creationId xmlns:p14="http://schemas.microsoft.com/office/powerpoint/2010/main" val="397709818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MMR.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8306" y="0"/>
            <a:ext cx="5299364" cy="6858000"/>
          </a:xfrm>
          <a:prstGeom prst="rect">
            <a:avLst/>
          </a:prstGeom>
        </p:spPr>
      </p:pic>
      <p:sp>
        <p:nvSpPr>
          <p:cNvPr id="2" name="TextBox 1"/>
          <p:cNvSpPr txBox="1"/>
          <p:nvPr/>
        </p:nvSpPr>
        <p:spPr>
          <a:xfrm>
            <a:off x="4901938" y="80563"/>
            <a:ext cx="4242062" cy="6340195"/>
          </a:xfrm>
          <a:prstGeom prst="rect">
            <a:avLst/>
          </a:prstGeom>
          <a:noFill/>
        </p:spPr>
        <p:txBody>
          <a:bodyPr wrap="square" rtlCol="0">
            <a:spAutoFit/>
          </a:bodyPr>
          <a:lstStyle/>
          <a:p>
            <a:r>
              <a:rPr lang="en-US" sz="1400" b="1" u="sng" dirty="0" smtClean="0"/>
              <a:t>Measles, Mumps, Rubella (MMRV)</a:t>
            </a:r>
          </a:p>
          <a:p>
            <a:r>
              <a:rPr lang="en-US" sz="1400" dirty="0" smtClean="0"/>
              <a:t>(Rubella aka German Measles)</a:t>
            </a:r>
          </a:p>
          <a:p>
            <a:endParaRPr lang="en-US" sz="1400" dirty="0"/>
          </a:p>
          <a:p>
            <a:r>
              <a:rPr lang="en-US" sz="1400" dirty="0" smtClean="0"/>
              <a:t>Type: Live Attenuated (intranasal)</a:t>
            </a:r>
          </a:p>
          <a:p>
            <a:endParaRPr lang="en-US" sz="1400" dirty="0"/>
          </a:p>
          <a:p>
            <a:r>
              <a:rPr lang="en-US" sz="1400" dirty="0" smtClean="0"/>
              <a:t>When: 1</a:t>
            </a:r>
            <a:r>
              <a:rPr lang="en-US" sz="1400" baseline="30000" dirty="0" smtClean="0"/>
              <a:t>st</a:t>
            </a:r>
            <a:r>
              <a:rPr lang="en-US" sz="1400" dirty="0" smtClean="0"/>
              <a:t> dose at 12 months or older</a:t>
            </a:r>
          </a:p>
          <a:p>
            <a:r>
              <a:rPr lang="en-US" sz="1400" dirty="0"/>
              <a:t>	</a:t>
            </a:r>
            <a:r>
              <a:rPr lang="en-US" sz="1400" dirty="0" smtClean="0"/>
              <a:t>2</a:t>
            </a:r>
            <a:r>
              <a:rPr lang="en-US" sz="1400" baseline="30000" dirty="0" smtClean="0"/>
              <a:t>nd</a:t>
            </a:r>
            <a:r>
              <a:rPr lang="en-US" sz="1400" dirty="0" smtClean="0"/>
              <a:t> dose at 6 y/o (when go to school)</a:t>
            </a:r>
          </a:p>
          <a:p>
            <a:endParaRPr lang="en-US" sz="1400" dirty="0" smtClean="0"/>
          </a:p>
          <a:p>
            <a:r>
              <a:rPr lang="en-US" sz="1400" b="1" u="sng" dirty="0"/>
              <a:t>Wait 8 months before giving MMR if pt is given IVIG replacement </a:t>
            </a:r>
            <a:r>
              <a:rPr lang="en-US" sz="1400" b="1" u="sng" dirty="0" smtClean="0"/>
              <a:t>therapy</a:t>
            </a:r>
          </a:p>
          <a:p>
            <a:endParaRPr lang="en-US" sz="1400" dirty="0"/>
          </a:p>
          <a:p>
            <a:r>
              <a:rPr lang="en-US" sz="1400" dirty="0" smtClean="0">
                <a:solidFill>
                  <a:srgbClr val="FF0000"/>
                </a:solidFill>
              </a:rPr>
              <a:t>Contraindication:</a:t>
            </a:r>
          </a:p>
          <a:p>
            <a:pPr marL="342900" indent="-342900">
              <a:buAutoNum type="arabicPeriod"/>
            </a:pPr>
            <a:r>
              <a:rPr lang="en-US" sz="1400" dirty="0" smtClean="0">
                <a:solidFill>
                  <a:srgbClr val="FF0000"/>
                </a:solidFill>
              </a:rPr>
              <a:t>MMR </a:t>
            </a:r>
            <a:r>
              <a:rPr lang="en-US" sz="1400" dirty="0">
                <a:solidFill>
                  <a:srgbClr val="FF0000"/>
                </a:solidFill>
              </a:rPr>
              <a:t>vaccine should not be administered to </a:t>
            </a:r>
            <a:r>
              <a:rPr lang="en-US" sz="1400" dirty="0" smtClean="0">
                <a:solidFill>
                  <a:srgbClr val="FF0000"/>
                </a:solidFill>
              </a:rPr>
              <a:t>severely </a:t>
            </a:r>
            <a:r>
              <a:rPr lang="en-US" sz="1400" u="sng" dirty="0" smtClean="0">
                <a:solidFill>
                  <a:srgbClr val="FF0000"/>
                </a:solidFill>
              </a:rPr>
              <a:t>immunocompromised</a:t>
            </a:r>
            <a:r>
              <a:rPr lang="en-US" sz="1400" dirty="0" smtClean="0">
                <a:solidFill>
                  <a:srgbClr val="FF0000"/>
                </a:solidFill>
              </a:rPr>
              <a:t> </a:t>
            </a:r>
            <a:r>
              <a:rPr lang="en-US" sz="1400" dirty="0">
                <a:solidFill>
                  <a:srgbClr val="FF0000"/>
                </a:solidFill>
              </a:rPr>
              <a:t>persons. </a:t>
            </a:r>
            <a:endParaRPr lang="en-US" sz="1400" dirty="0" smtClean="0">
              <a:solidFill>
                <a:srgbClr val="FF0000"/>
              </a:solidFill>
            </a:endParaRPr>
          </a:p>
          <a:p>
            <a:pPr marL="342900" indent="-342900">
              <a:buAutoNum type="arabicPeriod"/>
            </a:pPr>
            <a:r>
              <a:rPr lang="en-US" sz="1400" dirty="0" smtClean="0">
                <a:solidFill>
                  <a:srgbClr val="FF0000"/>
                </a:solidFill>
              </a:rPr>
              <a:t>Pregnant: </a:t>
            </a:r>
            <a:r>
              <a:rPr lang="en-US" sz="1400" dirty="0">
                <a:solidFill>
                  <a:srgbClr val="FF0000"/>
                </a:solidFill>
              </a:rPr>
              <a:t>passive transfer of maternal antibody or a fetal antibody response to vaccine virus infection in the fetus. </a:t>
            </a:r>
          </a:p>
          <a:p>
            <a:pPr marL="342900" indent="-342900">
              <a:buAutoNum type="arabicPeriod"/>
            </a:pPr>
            <a:r>
              <a:rPr lang="en-US" sz="1400" dirty="0" smtClean="0">
                <a:solidFill>
                  <a:srgbClr val="FF0000"/>
                </a:solidFill>
              </a:rPr>
              <a:t>Plan to become pregnant within the next 4 weeks</a:t>
            </a:r>
          </a:p>
          <a:p>
            <a:pPr marL="342900" indent="-342900">
              <a:buAutoNum type="arabicPeriod"/>
            </a:pPr>
            <a:endParaRPr lang="en-US" sz="1400" dirty="0"/>
          </a:p>
          <a:p>
            <a:r>
              <a:rPr lang="en-US" sz="1400" dirty="0">
                <a:solidFill>
                  <a:srgbClr val="984807"/>
                </a:solidFill>
              </a:rPr>
              <a:t>S/E and Precautions</a:t>
            </a:r>
          </a:p>
          <a:p>
            <a:pPr marL="342900" indent="-342900">
              <a:buAutoNum type="arabicPeriod"/>
            </a:pPr>
            <a:r>
              <a:rPr lang="en-US" sz="1400" dirty="0" smtClean="0">
                <a:solidFill>
                  <a:srgbClr val="984807"/>
                </a:solidFill>
              </a:rPr>
              <a:t>Received blood within 11 months</a:t>
            </a:r>
          </a:p>
          <a:p>
            <a:pPr marL="342900" indent="-342900">
              <a:buAutoNum type="arabicPeriod"/>
            </a:pPr>
            <a:r>
              <a:rPr lang="en-US" sz="1400" dirty="0" err="1" smtClean="0">
                <a:solidFill>
                  <a:srgbClr val="984807"/>
                </a:solidFill>
              </a:rPr>
              <a:t>Hx</a:t>
            </a:r>
            <a:r>
              <a:rPr lang="en-US" sz="1400" dirty="0" smtClean="0">
                <a:solidFill>
                  <a:srgbClr val="984807"/>
                </a:solidFill>
              </a:rPr>
              <a:t> thrombocytopenia (b/c of immune response). </a:t>
            </a:r>
            <a:r>
              <a:rPr lang="en-US" sz="1400" dirty="0">
                <a:solidFill>
                  <a:srgbClr val="984807"/>
                </a:solidFill>
              </a:rPr>
              <a:t>platelet count of </a:t>
            </a:r>
            <a:r>
              <a:rPr lang="en-US" sz="1400" dirty="0" smtClean="0">
                <a:solidFill>
                  <a:srgbClr val="984807"/>
                </a:solidFill>
              </a:rPr>
              <a:t>&lt; </a:t>
            </a:r>
            <a:r>
              <a:rPr lang="en-US" sz="1400" dirty="0">
                <a:solidFill>
                  <a:srgbClr val="984807"/>
                </a:solidFill>
              </a:rPr>
              <a:t>50,000/</a:t>
            </a:r>
            <a:r>
              <a:rPr lang="en-US" sz="1400" dirty="0" err="1" smtClean="0">
                <a:solidFill>
                  <a:srgbClr val="984807"/>
                </a:solidFill>
              </a:rPr>
              <a:t>microL</a:t>
            </a:r>
            <a:endParaRPr lang="en-US" sz="1400" dirty="0" smtClean="0">
              <a:solidFill>
                <a:srgbClr val="984807"/>
              </a:solidFill>
            </a:endParaRPr>
          </a:p>
          <a:p>
            <a:pPr marL="342900" indent="-342900">
              <a:buAutoNum type="arabicPeriod"/>
            </a:pPr>
            <a:endParaRPr lang="en-US" sz="1400" dirty="0">
              <a:solidFill>
                <a:srgbClr val="984807"/>
              </a:solidFill>
            </a:endParaRPr>
          </a:p>
          <a:p>
            <a:r>
              <a:rPr lang="en-US" sz="1400" dirty="0">
                <a:solidFill>
                  <a:srgbClr val="008000"/>
                </a:solidFill>
              </a:rPr>
              <a:t>Misperceived contraindications (it’s ok)</a:t>
            </a:r>
          </a:p>
          <a:p>
            <a:pPr marL="342900" indent="-342900">
              <a:buAutoNum type="arabicPeriod"/>
            </a:pPr>
            <a:r>
              <a:rPr lang="en-US" sz="1400" dirty="0" smtClean="0">
                <a:solidFill>
                  <a:srgbClr val="008000"/>
                </a:solidFill>
              </a:rPr>
              <a:t>Positive TB test</a:t>
            </a:r>
          </a:p>
          <a:p>
            <a:pPr marL="342900" indent="-342900">
              <a:buAutoNum type="arabicPeriod"/>
            </a:pPr>
            <a:r>
              <a:rPr lang="en-US" sz="1400" dirty="0" smtClean="0">
                <a:solidFill>
                  <a:srgbClr val="008000"/>
                </a:solidFill>
              </a:rPr>
              <a:t>Breastfeeding</a:t>
            </a:r>
          </a:p>
          <a:p>
            <a:pPr marL="342900" indent="-342900">
              <a:buAutoNum type="arabicPeriod"/>
            </a:pPr>
            <a:r>
              <a:rPr lang="en-US" sz="1400" dirty="0" smtClean="0">
                <a:solidFill>
                  <a:srgbClr val="008000"/>
                </a:solidFill>
              </a:rPr>
              <a:t>Close contact with pregnant</a:t>
            </a:r>
          </a:p>
          <a:p>
            <a:pPr marL="342900" indent="-342900">
              <a:buAutoNum type="arabicPeriod"/>
            </a:pPr>
            <a:r>
              <a:rPr lang="en-US" sz="1400" dirty="0" smtClean="0">
                <a:solidFill>
                  <a:srgbClr val="008000"/>
                </a:solidFill>
              </a:rPr>
              <a:t>Not linked to autism </a:t>
            </a:r>
          </a:p>
        </p:txBody>
      </p:sp>
    </p:spTree>
    <p:extLst>
      <p:ext uri="{BB962C8B-B14F-4D97-AF65-F5344CB8AC3E}">
        <p14:creationId xmlns:p14="http://schemas.microsoft.com/office/powerpoint/2010/main" val="62261903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CV7.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9325" y="0"/>
            <a:ext cx="5299364" cy="6858000"/>
          </a:xfrm>
          <a:prstGeom prst="rect">
            <a:avLst/>
          </a:prstGeom>
        </p:spPr>
      </p:pic>
      <p:sp>
        <p:nvSpPr>
          <p:cNvPr id="2" name="TextBox 1"/>
          <p:cNvSpPr txBox="1"/>
          <p:nvPr/>
        </p:nvSpPr>
        <p:spPr>
          <a:xfrm>
            <a:off x="5085276" y="219107"/>
            <a:ext cx="4305151" cy="2831544"/>
          </a:xfrm>
          <a:prstGeom prst="rect">
            <a:avLst/>
          </a:prstGeom>
          <a:noFill/>
        </p:spPr>
        <p:txBody>
          <a:bodyPr wrap="square" rtlCol="0">
            <a:spAutoFit/>
          </a:bodyPr>
          <a:lstStyle/>
          <a:p>
            <a:r>
              <a:rPr lang="en-US" sz="1600" dirty="0" smtClean="0"/>
              <a:t>PCV-</a:t>
            </a:r>
            <a:r>
              <a:rPr lang="en-US" b="1" dirty="0" smtClean="0"/>
              <a:t>7</a:t>
            </a:r>
            <a:r>
              <a:rPr lang="en-US" sz="1600" dirty="0" smtClean="0"/>
              <a:t> Pneumococcal </a:t>
            </a:r>
            <a:r>
              <a:rPr lang="en-US" sz="1600" b="1" u="sng" dirty="0" smtClean="0"/>
              <a:t>Conjugate</a:t>
            </a:r>
          </a:p>
          <a:p>
            <a:r>
              <a:rPr lang="en-US" sz="1600" dirty="0" smtClean="0"/>
              <a:t>And</a:t>
            </a:r>
          </a:p>
          <a:p>
            <a:r>
              <a:rPr lang="en-US" sz="1600" dirty="0"/>
              <a:t>PCV</a:t>
            </a:r>
            <a:r>
              <a:rPr lang="en-US" sz="1600" b="1" dirty="0"/>
              <a:t>13</a:t>
            </a:r>
            <a:r>
              <a:rPr lang="en-US" sz="1600" dirty="0"/>
              <a:t> Pneumococcal </a:t>
            </a:r>
            <a:r>
              <a:rPr lang="en-US" sz="1600" dirty="0" smtClean="0"/>
              <a:t>conjugate</a:t>
            </a:r>
          </a:p>
          <a:p>
            <a:r>
              <a:rPr lang="en-US" sz="1600" dirty="0" smtClean="0">
                <a:solidFill>
                  <a:srgbClr val="000000"/>
                </a:solidFill>
              </a:rPr>
              <a:t>(Conjugate vaccines </a:t>
            </a:r>
            <a:r>
              <a:rPr lang="en-US" sz="1600" dirty="0">
                <a:solidFill>
                  <a:srgbClr val="000000"/>
                </a:solidFill>
              </a:rPr>
              <a:t>stimulate the T-cell </a:t>
            </a:r>
            <a:r>
              <a:rPr lang="en-US" sz="1600" dirty="0" smtClean="0">
                <a:solidFill>
                  <a:srgbClr val="000000"/>
                </a:solidFill>
              </a:rPr>
              <a:t>DEPENDENT immunity. T-Cells involved)</a:t>
            </a:r>
            <a:endParaRPr lang="en-US" sz="1600" dirty="0">
              <a:solidFill>
                <a:srgbClr val="000000"/>
              </a:solidFill>
            </a:endParaRPr>
          </a:p>
          <a:p>
            <a:endParaRPr lang="en-US" sz="1600" dirty="0" smtClean="0"/>
          </a:p>
          <a:p>
            <a:endParaRPr lang="en-US" sz="1600" dirty="0" smtClean="0"/>
          </a:p>
          <a:p>
            <a:r>
              <a:rPr lang="en-US" sz="1600" dirty="0" smtClean="0"/>
              <a:t>There are 90 pneumococcal strains</a:t>
            </a:r>
          </a:p>
          <a:p>
            <a:r>
              <a:rPr lang="en-US" sz="1600" dirty="0" smtClean="0"/>
              <a:t>PCV covers 7 of the strains</a:t>
            </a:r>
          </a:p>
          <a:p>
            <a:r>
              <a:rPr lang="en-US" sz="1600" dirty="0" smtClean="0"/>
              <a:t>PCV13 covers 13 of the strains</a:t>
            </a:r>
          </a:p>
          <a:p>
            <a:endParaRPr lang="en-US" sz="1600" dirty="0" smtClean="0"/>
          </a:p>
        </p:txBody>
      </p:sp>
      <p:sp>
        <p:nvSpPr>
          <p:cNvPr id="3" name="Rectangle 2"/>
          <p:cNvSpPr/>
          <p:nvPr/>
        </p:nvSpPr>
        <p:spPr>
          <a:xfrm>
            <a:off x="5857623" y="3497779"/>
            <a:ext cx="2137424" cy="338554"/>
          </a:xfrm>
          <a:prstGeom prst="rect">
            <a:avLst/>
          </a:prstGeom>
        </p:spPr>
        <p:txBody>
          <a:bodyPr wrap="none">
            <a:spAutoFit/>
          </a:bodyPr>
          <a:lstStyle/>
          <a:p>
            <a:r>
              <a:rPr lang="en-US" sz="1600" dirty="0">
                <a:solidFill>
                  <a:srgbClr val="3366FF"/>
                </a:solidFill>
              </a:rPr>
              <a:t>Use for children &lt; 2 y/o</a:t>
            </a:r>
          </a:p>
        </p:txBody>
      </p:sp>
      <p:sp>
        <p:nvSpPr>
          <p:cNvPr id="5" name="TextBox 4"/>
          <p:cNvSpPr txBox="1"/>
          <p:nvPr/>
        </p:nvSpPr>
        <p:spPr>
          <a:xfrm>
            <a:off x="5033168" y="4191764"/>
            <a:ext cx="1648909" cy="1077218"/>
          </a:xfrm>
          <a:prstGeom prst="rect">
            <a:avLst/>
          </a:prstGeom>
          <a:noFill/>
        </p:spPr>
        <p:txBody>
          <a:bodyPr wrap="none" rtlCol="0">
            <a:spAutoFit/>
          </a:bodyPr>
          <a:lstStyle/>
          <a:p>
            <a:r>
              <a:rPr lang="en-US" sz="1600" u="sng" dirty="0" smtClean="0"/>
              <a:t>Use PCV7 if:</a:t>
            </a:r>
          </a:p>
          <a:p>
            <a:r>
              <a:rPr lang="en-US" sz="1600" dirty="0" smtClean="0"/>
              <a:t>Sickle cell disease</a:t>
            </a:r>
          </a:p>
          <a:p>
            <a:r>
              <a:rPr lang="en-US" sz="1600" dirty="0" smtClean="0"/>
              <a:t>HIV, DM</a:t>
            </a:r>
          </a:p>
          <a:p>
            <a:r>
              <a:rPr lang="en-US" sz="1600" dirty="0" smtClean="0"/>
              <a:t>Cardiac disease</a:t>
            </a:r>
          </a:p>
        </p:txBody>
      </p:sp>
      <p:sp>
        <p:nvSpPr>
          <p:cNvPr id="6" name="TextBox 5"/>
          <p:cNvSpPr txBox="1"/>
          <p:nvPr/>
        </p:nvSpPr>
        <p:spPr>
          <a:xfrm>
            <a:off x="7461865" y="4248637"/>
            <a:ext cx="1240945" cy="584776"/>
          </a:xfrm>
          <a:prstGeom prst="rect">
            <a:avLst/>
          </a:prstGeom>
          <a:noFill/>
        </p:spPr>
        <p:txBody>
          <a:bodyPr wrap="none" rtlCol="0">
            <a:spAutoFit/>
          </a:bodyPr>
          <a:lstStyle/>
          <a:p>
            <a:r>
              <a:rPr lang="en-US" sz="1600" u="sng" dirty="0" smtClean="0"/>
              <a:t>Use PCV13 if</a:t>
            </a:r>
          </a:p>
          <a:p>
            <a:r>
              <a:rPr lang="en-US" sz="1600" dirty="0" smtClean="0"/>
              <a:t>Normal child</a:t>
            </a:r>
          </a:p>
        </p:txBody>
      </p:sp>
      <p:cxnSp>
        <p:nvCxnSpPr>
          <p:cNvPr id="8" name="Straight Connector 7"/>
          <p:cNvCxnSpPr>
            <a:stCxn id="3" idx="2"/>
            <a:endCxn id="5" idx="0"/>
          </p:cNvCxnSpPr>
          <p:nvPr/>
        </p:nvCxnSpPr>
        <p:spPr>
          <a:xfrm flipH="1">
            <a:off x="5857623" y="3836333"/>
            <a:ext cx="1068712" cy="355431"/>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p:cNvCxnSpPr>
            <a:stCxn id="3" idx="2"/>
            <a:endCxn id="6" idx="0"/>
          </p:cNvCxnSpPr>
          <p:nvPr/>
        </p:nvCxnSpPr>
        <p:spPr>
          <a:xfrm>
            <a:off x="6926335" y="3836333"/>
            <a:ext cx="1156003" cy="412304"/>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50596253"/>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PSV.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3505" y="0"/>
            <a:ext cx="5299364" cy="6858000"/>
          </a:xfrm>
          <a:prstGeom prst="rect">
            <a:avLst/>
          </a:prstGeom>
        </p:spPr>
      </p:pic>
      <p:sp>
        <p:nvSpPr>
          <p:cNvPr id="2" name="Rectangle 1"/>
          <p:cNvSpPr/>
          <p:nvPr/>
        </p:nvSpPr>
        <p:spPr>
          <a:xfrm>
            <a:off x="4923208" y="295229"/>
            <a:ext cx="4220792" cy="2308324"/>
          </a:xfrm>
          <a:prstGeom prst="rect">
            <a:avLst/>
          </a:prstGeom>
        </p:spPr>
        <p:txBody>
          <a:bodyPr wrap="square">
            <a:spAutoFit/>
          </a:bodyPr>
          <a:lstStyle/>
          <a:p>
            <a:r>
              <a:rPr lang="en-US" sz="1600" dirty="0" smtClean="0">
                <a:solidFill>
                  <a:srgbClr val="000000"/>
                </a:solidFill>
              </a:rPr>
              <a:t>PPSV23 Pneumococcal </a:t>
            </a:r>
            <a:r>
              <a:rPr lang="en-US" sz="1600" b="1" u="sng" dirty="0" smtClean="0">
                <a:solidFill>
                  <a:srgbClr val="000000"/>
                </a:solidFill>
              </a:rPr>
              <a:t>Polysaccharide</a:t>
            </a:r>
          </a:p>
          <a:p>
            <a:r>
              <a:rPr lang="en-US" sz="1600" dirty="0" smtClean="0">
                <a:solidFill>
                  <a:srgbClr val="000000"/>
                </a:solidFill>
              </a:rPr>
              <a:t>(Polysaccharide vaccines stimulate the T-cell INDEPENDENT immunity. No T-cells involved))</a:t>
            </a:r>
            <a:endParaRPr lang="en-US" sz="1600" dirty="0">
              <a:solidFill>
                <a:srgbClr val="000000"/>
              </a:solidFill>
            </a:endParaRPr>
          </a:p>
          <a:p>
            <a:endParaRPr lang="en-US" sz="1600" dirty="0" smtClean="0">
              <a:solidFill>
                <a:srgbClr val="000000"/>
              </a:solidFill>
            </a:endParaRPr>
          </a:p>
          <a:p>
            <a:r>
              <a:rPr lang="en-US" sz="1600" dirty="0" smtClean="0">
                <a:solidFill>
                  <a:srgbClr val="000000"/>
                </a:solidFill>
              </a:rPr>
              <a:t>Who</a:t>
            </a:r>
          </a:p>
          <a:p>
            <a:r>
              <a:rPr lang="en-US" sz="1600" dirty="0" smtClean="0">
                <a:solidFill>
                  <a:srgbClr val="3366FF"/>
                </a:solidFill>
              </a:rPr>
              <a:t>	&gt; 65 y/o</a:t>
            </a:r>
          </a:p>
          <a:p>
            <a:r>
              <a:rPr lang="en-US" sz="1600" dirty="0">
                <a:solidFill>
                  <a:srgbClr val="000000"/>
                </a:solidFill>
              </a:rPr>
              <a:t>	2</a:t>
            </a:r>
            <a:r>
              <a:rPr lang="en-US" sz="1600" dirty="0" smtClean="0">
                <a:solidFill>
                  <a:srgbClr val="000000"/>
                </a:solidFill>
              </a:rPr>
              <a:t> – 64 y/o </a:t>
            </a:r>
            <a:r>
              <a:rPr lang="en-US" sz="1600" dirty="0" smtClean="0">
                <a:solidFill>
                  <a:srgbClr val="3366FF"/>
                </a:solidFill>
              </a:rPr>
              <a:t>every 5 years </a:t>
            </a:r>
            <a:r>
              <a:rPr lang="en-US" sz="1600" dirty="0" smtClean="0">
                <a:solidFill>
                  <a:srgbClr val="000000"/>
                </a:solidFill>
              </a:rPr>
              <a:t>if</a:t>
            </a:r>
          </a:p>
          <a:p>
            <a:r>
              <a:rPr lang="en-US" sz="1600" dirty="0">
                <a:solidFill>
                  <a:srgbClr val="000000"/>
                </a:solidFill>
              </a:rPr>
              <a:t>	</a:t>
            </a:r>
            <a:r>
              <a:rPr lang="en-US" sz="1600" dirty="0" smtClean="0">
                <a:solidFill>
                  <a:srgbClr val="000000"/>
                </a:solidFill>
              </a:rPr>
              <a:t>	immunocompromised, renal failure</a:t>
            </a:r>
          </a:p>
          <a:p>
            <a:r>
              <a:rPr lang="en-US" sz="1600" dirty="0">
                <a:solidFill>
                  <a:srgbClr val="000000"/>
                </a:solidFill>
              </a:rPr>
              <a:t>	</a:t>
            </a:r>
            <a:r>
              <a:rPr lang="en-US" sz="1600" dirty="0" smtClean="0">
                <a:solidFill>
                  <a:srgbClr val="000000"/>
                </a:solidFill>
              </a:rPr>
              <a:t>	asthma, sickle cell, DM, cirrhosis</a:t>
            </a:r>
            <a:endParaRPr lang="en-US" sz="1600" dirty="0"/>
          </a:p>
        </p:txBody>
      </p:sp>
    </p:spTree>
    <p:extLst>
      <p:ext uri="{BB962C8B-B14F-4D97-AF65-F5344CB8AC3E}">
        <p14:creationId xmlns:p14="http://schemas.microsoft.com/office/powerpoint/2010/main" val="670382563"/>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Polio IPV.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5299364" cy="6858000"/>
          </a:xfrm>
          <a:prstGeom prst="rect">
            <a:avLst/>
          </a:prstGeom>
        </p:spPr>
      </p:pic>
      <p:sp>
        <p:nvSpPr>
          <p:cNvPr id="2" name="TextBox 1"/>
          <p:cNvSpPr txBox="1"/>
          <p:nvPr/>
        </p:nvSpPr>
        <p:spPr>
          <a:xfrm>
            <a:off x="5299364" y="276558"/>
            <a:ext cx="3670984" cy="1077218"/>
          </a:xfrm>
          <a:prstGeom prst="rect">
            <a:avLst/>
          </a:prstGeom>
          <a:noFill/>
        </p:spPr>
        <p:txBody>
          <a:bodyPr wrap="square" rtlCol="0">
            <a:spAutoFit/>
          </a:bodyPr>
          <a:lstStyle/>
          <a:p>
            <a:r>
              <a:rPr lang="en-US" sz="1600" b="1" u="sng" dirty="0" smtClean="0"/>
              <a:t>Inactivated Polio Virus (IPV)</a:t>
            </a:r>
          </a:p>
          <a:p>
            <a:endParaRPr lang="en-US" sz="1600" dirty="0"/>
          </a:p>
          <a:p>
            <a:r>
              <a:rPr lang="en-US" sz="1600" dirty="0">
                <a:solidFill>
                  <a:srgbClr val="984807"/>
                </a:solidFill>
              </a:rPr>
              <a:t>S/E and Precautions</a:t>
            </a:r>
          </a:p>
          <a:p>
            <a:r>
              <a:rPr lang="en-US" sz="1600" dirty="0" smtClean="0">
                <a:solidFill>
                  <a:srgbClr val="984807"/>
                </a:solidFill>
              </a:rPr>
              <a:t>1. Pregnancy</a:t>
            </a:r>
          </a:p>
        </p:txBody>
      </p:sp>
    </p:spTree>
    <p:extLst>
      <p:ext uri="{BB962C8B-B14F-4D97-AF65-F5344CB8AC3E}">
        <p14:creationId xmlns:p14="http://schemas.microsoft.com/office/powerpoint/2010/main" val="8134748"/>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Rotaviru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9253" y="0"/>
            <a:ext cx="5299364" cy="6858000"/>
          </a:xfrm>
          <a:prstGeom prst="rect">
            <a:avLst/>
          </a:prstGeom>
        </p:spPr>
      </p:pic>
      <p:sp>
        <p:nvSpPr>
          <p:cNvPr id="2" name="TextBox 1"/>
          <p:cNvSpPr txBox="1"/>
          <p:nvPr/>
        </p:nvSpPr>
        <p:spPr>
          <a:xfrm>
            <a:off x="5001168" y="456373"/>
            <a:ext cx="4142832" cy="4278094"/>
          </a:xfrm>
          <a:prstGeom prst="rect">
            <a:avLst/>
          </a:prstGeom>
          <a:noFill/>
        </p:spPr>
        <p:txBody>
          <a:bodyPr wrap="square" rtlCol="0">
            <a:spAutoFit/>
          </a:bodyPr>
          <a:lstStyle/>
          <a:p>
            <a:r>
              <a:rPr lang="en-US" sz="1600" b="1" u="sng" dirty="0" smtClean="0"/>
              <a:t>Rotavirus (oral)</a:t>
            </a:r>
          </a:p>
          <a:p>
            <a:endParaRPr lang="en-US" sz="1600" dirty="0"/>
          </a:p>
          <a:p>
            <a:r>
              <a:rPr lang="en-US" sz="1600" dirty="0" smtClean="0"/>
              <a:t>Type: Live Attenuated Vaccine</a:t>
            </a:r>
          </a:p>
          <a:p>
            <a:endParaRPr lang="en-US" sz="1600" dirty="0"/>
          </a:p>
          <a:p>
            <a:r>
              <a:rPr lang="en-US" sz="1600" dirty="0" smtClean="0">
                <a:solidFill>
                  <a:srgbClr val="FF0000"/>
                </a:solidFill>
              </a:rPr>
              <a:t>Contraindication</a:t>
            </a:r>
          </a:p>
          <a:p>
            <a:pPr marL="342900" indent="-342900">
              <a:buAutoNum type="arabicPeriod"/>
            </a:pPr>
            <a:r>
              <a:rPr lang="en-US" sz="1600" b="1" u="sng" dirty="0" smtClean="0">
                <a:solidFill>
                  <a:srgbClr val="FF0000"/>
                </a:solidFill>
              </a:rPr>
              <a:t>SCID</a:t>
            </a:r>
            <a:r>
              <a:rPr lang="en-US" sz="1600" dirty="0" smtClean="0">
                <a:solidFill>
                  <a:srgbClr val="FF0000"/>
                </a:solidFill>
              </a:rPr>
              <a:t> </a:t>
            </a:r>
            <a:r>
              <a:rPr lang="en-US" sz="1600" dirty="0">
                <a:solidFill>
                  <a:srgbClr val="FF0000"/>
                </a:solidFill>
              </a:rPr>
              <a:t>(</a:t>
            </a:r>
            <a:r>
              <a:rPr lang="en-US" sz="1600" dirty="0" smtClean="0">
                <a:solidFill>
                  <a:srgbClr val="FF0000"/>
                </a:solidFill>
              </a:rPr>
              <a:t>Severe combined immunodeficiency). Both B and T cells are impaired</a:t>
            </a:r>
          </a:p>
          <a:p>
            <a:pPr marL="342900" indent="-342900">
              <a:buAutoNum type="arabicPeriod"/>
            </a:pPr>
            <a:endParaRPr lang="en-US" sz="1600" dirty="0"/>
          </a:p>
          <a:p>
            <a:r>
              <a:rPr lang="en-US" sz="1600" dirty="0">
                <a:solidFill>
                  <a:srgbClr val="984807"/>
                </a:solidFill>
              </a:rPr>
              <a:t>S/E and </a:t>
            </a:r>
            <a:r>
              <a:rPr lang="en-US" sz="1600" dirty="0" smtClean="0">
                <a:solidFill>
                  <a:srgbClr val="984807"/>
                </a:solidFill>
              </a:rPr>
              <a:t>Precautions</a:t>
            </a:r>
            <a:endParaRPr lang="en-US" sz="1600" dirty="0">
              <a:solidFill>
                <a:srgbClr val="984807"/>
              </a:solidFill>
            </a:endParaRPr>
          </a:p>
          <a:p>
            <a:pPr marL="342900" indent="-342900">
              <a:buAutoNum type="arabicPeriod"/>
            </a:pPr>
            <a:r>
              <a:rPr lang="en-US" sz="1600" dirty="0" smtClean="0">
                <a:solidFill>
                  <a:srgbClr val="984807"/>
                </a:solidFill>
              </a:rPr>
              <a:t>immunocompetence other than SCID</a:t>
            </a:r>
          </a:p>
          <a:p>
            <a:pPr marL="342900" indent="-342900">
              <a:buFontTx/>
              <a:buAutoNum type="arabicPeriod"/>
            </a:pPr>
            <a:r>
              <a:rPr lang="en-US" sz="1600" dirty="0" smtClean="0">
                <a:solidFill>
                  <a:srgbClr val="984807"/>
                </a:solidFill>
              </a:rPr>
              <a:t>Intussusception (intestine is folded onto itself)</a:t>
            </a:r>
          </a:p>
          <a:p>
            <a:pPr marL="342900" indent="-342900">
              <a:buFontTx/>
              <a:buAutoNum type="arabicPeriod"/>
            </a:pPr>
            <a:r>
              <a:rPr lang="en-US" sz="1600" dirty="0" smtClean="0">
                <a:solidFill>
                  <a:srgbClr val="984807"/>
                </a:solidFill>
              </a:rPr>
              <a:t>Chronic Gastrointestinal disease</a:t>
            </a:r>
          </a:p>
          <a:p>
            <a:pPr marL="342900" indent="-342900">
              <a:buFontTx/>
              <a:buAutoNum type="arabicPeriod"/>
            </a:pPr>
            <a:r>
              <a:rPr lang="en-US" sz="1600" dirty="0" smtClean="0">
                <a:solidFill>
                  <a:srgbClr val="984807"/>
                </a:solidFill>
              </a:rPr>
              <a:t>Spina bifida (spine doesn't close)</a:t>
            </a:r>
          </a:p>
          <a:p>
            <a:pPr marL="342900" indent="-342900">
              <a:buFontTx/>
              <a:buAutoNum type="arabicPeriod"/>
            </a:pPr>
            <a:endParaRPr lang="en-US" sz="1600" dirty="0">
              <a:solidFill>
                <a:srgbClr val="984807"/>
              </a:solidFill>
            </a:endParaRPr>
          </a:p>
          <a:p>
            <a:r>
              <a:rPr lang="en-US" sz="1600" dirty="0">
                <a:solidFill>
                  <a:srgbClr val="008000"/>
                </a:solidFill>
              </a:rPr>
              <a:t>Misperceived contraindications (it’s ok)</a:t>
            </a:r>
          </a:p>
          <a:p>
            <a:pPr marL="342900" indent="-342900">
              <a:buAutoNum type="arabicPeriod"/>
            </a:pPr>
            <a:r>
              <a:rPr lang="en-US" sz="1600" dirty="0" smtClean="0">
                <a:solidFill>
                  <a:srgbClr val="008000"/>
                </a:solidFill>
              </a:rPr>
              <a:t>Immunosuppressed family members</a:t>
            </a:r>
          </a:p>
        </p:txBody>
      </p:sp>
    </p:spTree>
    <p:extLst>
      <p:ext uri="{BB962C8B-B14F-4D97-AF65-F5344CB8AC3E}">
        <p14:creationId xmlns:p14="http://schemas.microsoft.com/office/powerpoint/2010/main" val="362795827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ngle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9538" y="0"/>
            <a:ext cx="5299364" cy="6858000"/>
          </a:xfrm>
          <a:prstGeom prst="rect">
            <a:avLst/>
          </a:prstGeom>
        </p:spPr>
      </p:pic>
      <p:sp>
        <p:nvSpPr>
          <p:cNvPr id="2" name="TextBox 1"/>
          <p:cNvSpPr txBox="1"/>
          <p:nvPr/>
        </p:nvSpPr>
        <p:spPr>
          <a:xfrm>
            <a:off x="5080551" y="297635"/>
            <a:ext cx="3790568" cy="4278094"/>
          </a:xfrm>
          <a:prstGeom prst="rect">
            <a:avLst/>
          </a:prstGeom>
          <a:noFill/>
        </p:spPr>
        <p:txBody>
          <a:bodyPr wrap="square" rtlCol="0">
            <a:spAutoFit/>
          </a:bodyPr>
          <a:lstStyle/>
          <a:p>
            <a:r>
              <a:rPr lang="en-US" sz="1600" b="1" u="sng" dirty="0" smtClean="0"/>
              <a:t>Shingles (Herpes Zoster Vaccine)</a:t>
            </a:r>
          </a:p>
          <a:p>
            <a:endParaRPr lang="en-US" sz="1600" dirty="0"/>
          </a:p>
          <a:p>
            <a:r>
              <a:rPr lang="en-US" sz="1600" dirty="0" smtClean="0"/>
              <a:t>Type: Live Attenuated</a:t>
            </a:r>
          </a:p>
          <a:p>
            <a:endParaRPr lang="en-US" sz="1600" dirty="0"/>
          </a:p>
          <a:p>
            <a:r>
              <a:rPr lang="en-US" sz="1600" dirty="0" smtClean="0"/>
              <a:t>When: </a:t>
            </a:r>
            <a:r>
              <a:rPr lang="en-US" sz="1600" dirty="0" smtClean="0">
                <a:solidFill>
                  <a:srgbClr val="3366FF"/>
                </a:solidFill>
              </a:rPr>
              <a:t>1 dose at 60 y/o</a:t>
            </a:r>
          </a:p>
          <a:p>
            <a:endParaRPr lang="en-US" sz="1600" dirty="0"/>
          </a:p>
          <a:p>
            <a:r>
              <a:rPr lang="en-US" sz="1600" dirty="0" smtClean="0"/>
              <a:t>Why: to prevent neuralgia</a:t>
            </a:r>
          </a:p>
          <a:p>
            <a:endParaRPr lang="en-US" sz="1600" dirty="0"/>
          </a:p>
          <a:p>
            <a:r>
              <a:rPr lang="en-US" sz="1600" dirty="0">
                <a:solidFill>
                  <a:srgbClr val="008000"/>
                </a:solidFill>
              </a:rPr>
              <a:t>Misperceived contraindications (it’s ok)</a:t>
            </a:r>
          </a:p>
          <a:p>
            <a:r>
              <a:rPr lang="en-US" sz="1600" dirty="0" smtClean="0">
                <a:solidFill>
                  <a:srgbClr val="008000"/>
                </a:solidFill>
              </a:rPr>
              <a:t>1. </a:t>
            </a:r>
            <a:r>
              <a:rPr lang="en-US" sz="1600" dirty="0">
                <a:solidFill>
                  <a:srgbClr val="008000"/>
                </a:solidFill>
              </a:rPr>
              <a:t>Therapy with low-dose methotrexate (≤0.4 mg/kg/week), azathioprine (≤3.0 mg/kg/day), or 6-mercaptopurine (≤1.5 mg/kg/day) for treatment of rheumatoid arthritis, psoriasis, polymyositis, sarcoidosis, inflammatory bowel disease, or other conditions	</a:t>
            </a:r>
          </a:p>
          <a:p>
            <a:r>
              <a:rPr lang="en-US" sz="1600" dirty="0" smtClean="0">
                <a:solidFill>
                  <a:srgbClr val="008000"/>
                </a:solidFill>
              </a:rPr>
              <a:t>2. In contact with immunocompetence pts</a:t>
            </a:r>
          </a:p>
        </p:txBody>
      </p:sp>
    </p:spTree>
    <p:extLst>
      <p:ext uri="{BB962C8B-B14F-4D97-AF65-F5344CB8AC3E}">
        <p14:creationId xmlns:p14="http://schemas.microsoft.com/office/powerpoint/2010/main" val="3572915462"/>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daP.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422" y="0"/>
            <a:ext cx="5299364" cy="6858000"/>
          </a:xfrm>
          <a:prstGeom prst="rect">
            <a:avLst/>
          </a:prstGeom>
        </p:spPr>
      </p:pic>
      <p:sp>
        <p:nvSpPr>
          <p:cNvPr id="5" name="TextBox 4"/>
          <p:cNvSpPr txBox="1"/>
          <p:nvPr/>
        </p:nvSpPr>
        <p:spPr>
          <a:xfrm>
            <a:off x="4898700" y="-21405"/>
            <a:ext cx="4245300" cy="6494087"/>
          </a:xfrm>
          <a:prstGeom prst="rect">
            <a:avLst/>
          </a:prstGeom>
          <a:noFill/>
        </p:spPr>
        <p:txBody>
          <a:bodyPr wrap="square" rtlCol="0">
            <a:spAutoFit/>
          </a:bodyPr>
          <a:lstStyle/>
          <a:p>
            <a:r>
              <a:rPr lang="en-US" sz="1600" b="1" u="sng" dirty="0" smtClean="0"/>
              <a:t>Tdap or DTap</a:t>
            </a:r>
          </a:p>
          <a:p>
            <a:endParaRPr lang="en-US" sz="1600" dirty="0" smtClean="0"/>
          </a:p>
          <a:p>
            <a:r>
              <a:rPr lang="en-US" sz="1600" dirty="0" smtClean="0"/>
              <a:t>DTap dosing </a:t>
            </a:r>
          </a:p>
          <a:p>
            <a:r>
              <a:rPr lang="en-US" sz="1600" dirty="0" smtClean="0"/>
              <a:t>Children: 2, 4, 6 months</a:t>
            </a:r>
          </a:p>
          <a:p>
            <a:r>
              <a:rPr lang="en-US" sz="1600" dirty="0"/>
              <a:t>	</a:t>
            </a:r>
            <a:r>
              <a:rPr lang="en-US" sz="1600" dirty="0" smtClean="0"/>
              <a:t>15 – 18 months</a:t>
            </a:r>
          </a:p>
          <a:p>
            <a:r>
              <a:rPr lang="en-US" sz="1600" dirty="0"/>
              <a:t>	</a:t>
            </a:r>
            <a:r>
              <a:rPr lang="en-US" sz="1600" dirty="0" smtClean="0"/>
              <a:t>4 – 6 years</a:t>
            </a:r>
          </a:p>
          <a:p>
            <a:r>
              <a:rPr lang="en-US" sz="1600" dirty="0" smtClean="0">
                <a:solidFill>
                  <a:srgbClr val="FF0000"/>
                </a:solidFill>
              </a:rPr>
              <a:t>Booster Tdap is given q10 years</a:t>
            </a:r>
            <a:endParaRPr lang="en-US" sz="1600" dirty="0">
              <a:solidFill>
                <a:srgbClr val="FF0000"/>
              </a:solidFill>
            </a:endParaRPr>
          </a:p>
          <a:p>
            <a:endParaRPr lang="en-US" sz="1600" dirty="0"/>
          </a:p>
          <a:p>
            <a:r>
              <a:rPr lang="en-US" sz="1600" dirty="0" smtClean="0">
                <a:solidFill>
                  <a:srgbClr val="FF0000"/>
                </a:solidFill>
              </a:rPr>
              <a:t>Contraindication: </a:t>
            </a:r>
          </a:p>
          <a:p>
            <a:pPr marL="342900" indent="-342900">
              <a:buAutoNum type="arabicPeriod"/>
            </a:pPr>
            <a:r>
              <a:rPr lang="en-US" sz="1600" dirty="0" smtClean="0">
                <a:solidFill>
                  <a:srgbClr val="FF0000"/>
                </a:solidFill>
              </a:rPr>
              <a:t>children who experienced </a:t>
            </a:r>
            <a:r>
              <a:rPr lang="en-US" sz="1600" u="sng" dirty="0" smtClean="0">
                <a:solidFill>
                  <a:srgbClr val="FF0000"/>
                </a:solidFill>
              </a:rPr>
              <a:t>ENCEPHALOPATHY within 7 days </a:t>
            </a:r>
            <a:r>
              <a:rPr lang="en-US" sz="1600" dirty="0" smtClean="0">
                <a:solidFill>
                  <a:srgbClr val="FF0000"/>
                </a:solidFill>
              </a:rPr>
              <a:t>after administration of a previous dose of DTap . </a:t>
            </a:r>
            <a:r>
              <a:rPr lang="en-US" sz="1600" u="sng" dirty="0" smtClean="0">
                <a:solidFill>
                  <a:srgbClr val="FF0000"/>
                </a:solidFill>
              </a:rPr>
              <a:t>Don’t give </a:t>
            </a:r>
            <a:r>
              <a:rPr lang="en-US" sz="1600" u="sng" dirty="0" err="1" smtClean="0">
                <a:solidFill>
                  <a:srgbClr val="FF0000"/>
                </a:solidFill>
              </a:rPr>
              <a:t>pertusis</a:t>
            </a:r>
            <a:r>
              <a:rPr lang="en-US" sz="1600" u="sng" dirty="0" smtClean="0">
                <a:solidFill>
                  <a:srgbClr val="FF0000"/>
                </a:solidFill>
              </a:rPr>
              <a:t> vaccine.</a:t>
            </a:r>
          </a:p>
          <a:p>
            <a:endParaRPr lang="en-US" sz="1600" dirty="0"/>
          </a:p>
          <a:p>
            <a:r>
              <a:rPr lang="en-US" sz="1600" dirty="0" smtClean="0">
                <a:solidFill>
                  <a:schemeClr val="accent6">
                    <a:lumMod val="50000"/>
                  </a:schemeClr>
                </a:solidFill>
              </a:rPr>
              <a:t>S/E and Precautions</a:t>
            </a:r>
          </a:p>
          <a:p>
            <a:pPr marL="342900" indent="-342900">
              <a:buAutoNum type="arabicPeriod"/>
            </a:pPr>
            <a:r>
              <a:rPr lang="en-US" sz="1600" dirty="0" smtClean="0">
                <a:solidFill>
                  <a:schemeClr val="accent6">
                    <a:lumMod val="50000"/>
                  </a:schemeClr>
                </a:solidFill>
              </a:rPr>
              <a:t>Syncope</a:t>
            </a:r>
          </a:p>
          <a:p>
            <a:pPr marL="342900" indent="-342900">
              <a:buAutoNum type="arabicPeriod"/>
            </a:pPr>
            <a:r>
              <a:rPr lang="en-US" sz="1600" dirty="0" smtClean="0">
                <a:solidFill>
                  <a:schemeClr val="accent6">
                    <a:lumMod val="50000"/>
                  </a:schemeClr>
                </a:solidFill>
              </a:rPr>
              <a:t>Unstable Neurologic disorders including spasms and Epilepsy (seizures)</a:t>
            </a:r>
          </a:p>
          <a:p>
            <a:pPr marL="342900" indent="-342900">
              <a:buFontTx/>
              <a:buAutoNum type="arabicPeriod"/>
            </a:pPr>
            <a:r>
              <a:rPr lang="en-US" sz="1600" dirty="0">
                <a:solidFill>
                  <a:schemeClr val="accent6">
                    <a:lumMod val="50000"/>
                  </a:schemeClr>
                </a:solidFill>
              </a:rPr>
              <a:t>Temp &gt; 105 F w/i 2 days after previous shot</a:t>
            </a:r>
          </a:p>
          <a:p>
            <a:pPr marL="342900" indent="-342900">
              <a:buAutoNum type="arabicPeriod"/>
            </a:pPr>
            <a:r>
              <a:rPr lang="en-US" sz="1600" dirty="0" smtClean="0">
                <a:solidFill>
                  <a:schemeClr val="accent6">
                    <a:lumMod val="50000"/>
                  </a:schemeClr>
                </a:solidFill>
              </a:rPr>
              <a:t>Guillain</a:t>
            </a:r>
            <a:r>
              <a:rPr lang="en-US" sz="1600" dirty="0">
                <a:solidFill>
                  <a:schemeClr val="accent6">
                    <a:lumMod val="50000"/>
                  </a:schemeClr>
                </a:solidFill>
              </a:rPr>
              <a:t>-Barré </a:t>
            </a:r>
            <a:r>
              <a:rPr lang="en-US" sz="1600" dirty="0" smtClean="0">
                <a:solidFill>
                  <a:schemeClr val="accent6">
                    <a:lumMod val="50000"/>
                  </a:schemeClr>
                </a:solidFill>
              </a:rPr>
              <a:t>syndrome within 6 weeks of Tdap</a:t>
            </a:r>
          </a:p>
          <a:p>
            <a:pPr marL="342900" indent="-342900">
              <a:buAutoNum type="arabicPeriod"/>
            </a:pPr>
            <a:endParaRPr lang="en-US" sz="1600" dirty="0">
              <a:solidFill>
                <a:schemeClr val="accent6">
                  <a:lumMod val="50000"/>
                </a:schemeClr>
              </a:solidFill>
            </a:endParaRPr>
          </a:p>
          <a:p>
            <a:r>
              <a:rPr lang="en-US" sz="1600" dirty="0" smtClean="0">
                <a:solidFill>
                  <a:srgbClr val="008000"/>
                </a:solidFill>
              </a:rPr>
              <a:t>Misperceived contraindications (it’s ok)</a:t>
            </a:r>
          </a:p>
          <a:p>
            <a:pPr marL="342900" indent="-342900">
              <a:buAutoNum type="arabicPeriod"/>
            </a:pPr>
            <a:r>
              <a:rPr lang="en-US" sz="1600" dirty="0" smtClean="0">
                <a:solidFill>
                  <a:srgbClr val="008000"/>
                </a:solidFill>
              </a:rPr>
              <a:t>Fever &lt; 105 F</a:t>
            </a:r>
          </a:p>
          <a:p>
            <a:pPr marL="342900" indent="-342900">
              <a:buAutoNum type="arabicPeriod"/>
            </a:pPr>
            <a:r>
              <a:rPr lang="en-US" sz="1600" dirty="0" smtClean="0">
                <a:solidFill>
                  <a:srgbClr val="008000"/>
                </a:solidFill>
              </a:rPr>
              <a:t>Family history of seizures</a:t>
            </a:r>
          </a:p>
          <a:p>
            <a:pPr marL="342900" indent="-342900">
              <a:buAutoNum type="arabicPeriod"/>
            </a:pPr>
            <a:r>
              <a:rPr lang="en-US" sz="1600" dirty="0" smtClean="0">
                <a:solidFill>
                  <a:srgbClr val="008000"/>
                </a:solidFill>
              </a:rPr>
              <a:t>Stable neurologic disorders</a:t>
            </a:r>
          </a:p>
        </p:txBody>
      </p:sp>
    </p:spTree>
    <p:extLst>
      <p:ext uri="{BB962C8B-B14F-4D97-AF65-F5344CB8AC3E}">
        <p14:creationId xmlns:p14="http://schemas.microsoft.com/office/powerpoint/2010/main" val="2330789275"/>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3053627720"/>
              </p:ext>
            </p:extLst>
          </p:nvPr>
        </p:nvGraphicFramePr>
        <p:xfrm>
          <a:off x="236127" y="218267"/>
          <a:ext cx="8619022" cy="6377178"/>
        </p:xfrm>
        <a:graphic>
          <a:graphicData uri="http://schemas.openxmlformats.org/drawingml/2006/table">
            <a:tbl>
              <a:tblPr firstRow="1" bandRow="1">
                <a:tableStyleId>{5940675A-B579-460E-94D1-54222C63F5DA}</a:tableStyleId>
              </a:tblPr>
              <a:tblGrid>
                <a:gridCol w="1457288"/>
                <a:gridCol w="7161734"/>
              </a:tblGrid>
              <a:tr h="211986">
                <a:tc>
                  <a:txBody>
                    <a:bodyPr/>
                    <a:lstStyle/>
                    <a:p>
                      <a:r>
                        <a:rPr lang="en-US" sz="1600" b="1" dirty="0" smtClean="0"/>
                        <a:t>Vaccines</a:t>
                      </a:r>
                      <a:endParaRPr lang="en-US" sz="1600" b="1" dirty="0"/>
                    </a:p>
                  </a:txBody>
                  <a:tcPr/>
                </a:tc>
                <a:tc>
                  <a:txBody>
                    <a:bodyPr/>
                    <a:lstStyle/>
                    <a:p>
                      <a:r>
                        <a:rPr lang="en-US" sz="1600" b="1" dirty="0" smtClean="0"/>
                        <a:t>Use (table</a:t>
                      </a:r>
                      <a:r>
                        <a:rPr lang="en-US" sz="1600" b="1" baseline="0" dirty="0" smtClean="0"/>
                        <a:t> 1 of 2)</a:t>
                      </a:r>
                      <a:endParaRPr lang="en-US" sz="1600" b="1" dirty="0"/>
                    </a:p>
                  </a:txBody>
                  <a:tcPr/>
                </a:tc>
              </a:tr>
              <a:tr h="346583">
                <a:tc>
                  <a:txBody>
                    <a:bodyPr/>
                    <a:lstStyle/>
                    <a:p>
                      <a:r>
                        <a:rPr lang="en-US" sz="1600" dirty="0" smtClean="0"/>
                        <a:t>Hib</a:t>
                      </a:r>
                      <a:endParaRPr lang="en-US" sz="1600" dirty="0"/>
                    </a:p>
                  </a:txBody>
                  <a:tcPr/>
                </a:tc>
                <a:tc>
                  <a:txBody>
                    <a:bodyPr/>
                    <a:lstStyle/>
                    <a:p>
                      <a:r>
                        <a:rPr lang="en-US" sz="1600" dirty="0" smtClean="0"/>
                        <a:t>Haemophilus influenzae</a:t>
                      </a:r>
                      <a:r>
                        <a:rPr lang="en-US" sz="1600" baseline="0" dirty="0" smtClean="0"/>
                        <a:t> is a GNR that can cause bacterial meningitis.</a:t>
                      </a:r>
                      <a:endParaRPr lang="en-US" sz="1600" dirty="0"/>
                    </a:p>
                  </a:txBody>
                  <a:tcPr/>
                </a:tc>
              </a:tr>
              <a:tr h="346583">
                <a:tc>
                  <a:txBody>
                    <a:bodyPr/>
                    <a:lstStyle/>
                    <a:p>
                      <a:r>
                        <a:rPr lang="en-US" sz="1600" dirty="0" smtClean="0"/>
                        <a:t>LAIV</a:t>
                      </a:r>
                      <a:endParaRPr lang="en-US" sz="1600" dirty="0"/>
                    </a:p>
                  </a:txBody>
                  <a:tcPr/>
                </a:tc>
                <a:tc>
                  <a:txBody>
                    <a:bodyPr/>
                    <a:lstStyle/>
                    <a:p>
                      <a:r>
                        <a:rPr lang="en-US" sz="1600" dirty="0" smtClean="0"/>
                        <a:t>Influenza</a:t>
                      </a:r>
                      <a:r>
                        <a:rPr lang="en-US" sz="1600" baseline="0" dirty="0" smtClean="0"/>
                        <a:t> virus. Nasal only</a:t>
                      </a:r>
                      <a:endParaRPr lang="en-US" sz="1600" dirty="0"/>
                    </a:p>
                  </a:txBody>
                  <a:tcPr/>
                </a:tc>
              </a:tr>
              <a:tr h="346583">
                <a:tc>
                  <a:txBody>
                    <a:bodyPr/>
                    <a:lstStyle/>
                    <a:p>
                      <a:r>
                        <a:rPr lang="en-US" sz="1600" dirty="0" err="1" smtClean="0"/>
                        <a:t>HepA</a:t>
                      </a:r>
                      <a:endParaRPr lang="en-US" sz="1600" dirty="0"/>
                    </a:p>
                  </a:txBody>
                  <a:tcPr/>
                </a:tc>
                <a:tc>
                  <a:txBody>
                    <a:bodyPr/>
                    <a:lstStyle/>
                    <a:p>
                      <a:r>
                        <a:rPr lang="en-US" sz="1600" dirty="0" smtClean="0"/>
                        <a:t>Virus contracted by eating uncooked/fecal food</a:t>
                      </a:r>
                      <a:r>
                        <a:rPr lang="en-US" sz="1600" baseline="0" dirty="0" smtClean="0"/>
                        <a:t> of people with Hep A.</a:t>
                      </a:r>
                    </a:p>
                    <a:p>
                      <a:r>
                        <a:rPr lang="en-US" sz="1600" baseline="0" dirty="0" smtClean="0"/>
                        <a:t>Children and travelers should get the vaccine</a:t>
                      </a:r>
                      <a:endParaRPr lang="en-US" sz="1600" dirty="0"/>
                    </a:p>
                  </a:txBody>
                  <a:tcPr/>
                </a:tc>
              </a:tr>
              <a:tr h="346583">
                <a:tc>
                  <a:txBody>
                    <a:bodyPr/>
                    <a:lstStyle/>
                    <a:p>
                      <a:r>
                        <a:rPr lang="en-US" sz="1600" dirty="0" err="1" smtClean="0"/>
                        <a:t>HepB</a:t>
                      </a:r>
                      <a:endParaRPr lang="en-US" sz="1600" dirty="0"/>
                    </a:p>
                  </a:txBody>
                  <a:tcPr/>
                </a:tc>
                <a:tc>
                  <a:txBody>
                    <a:bodyPr/>
                    <a:lstStyle/>
                    <a:p>
                      <a:r>
                        <a:rPr lang="en-US" sz="1600" kern="1200" dirty="0" smtClean="0">
                          <a:solidFill>
                            <a:schemeClr val="tx1"/>
                          </a:solidFill>
                          <a:latin typeface="+mn-lt"/>
                          <a:ea typeface="+mn-ea"/>
                          <a:cs typeface="+mn-cs"/>
                        </a:rPr>
                        <a:t>Transmitted through contact with the blood and body fluids of someone who is infected — the same way as</a:t>
                      </a:r>
                      <a:r>
                        <a:rPr lang="en-US" sz="1600" kern="1200" baseline="0" dirty="0" smtClean="0">
                          <a:solidFill>
                            <a:schemeClr val="tx1"/>
                          </a:solidFill>
                          <a:latin typeface="+mn-lt"/>
                          <a:ea typeface="+mn-ea"/>
                          <a:cs typeface="+mn-cs"/>
                        </a:rPr>
                        <a:t> HIV.</a:t>
                      </a:r>
                      <a:endParaRPr lang="en-US" sz="1600" dirty="0"/>
                    </a:p>
                  </a:txBody>
                  <a:tcPr/>
                </a:tc>
              </a:tr>
              <a:tr h="346583">
                <a:tc>
                  <a:txBody>
                    <a:bodyPr/>
                    <a:lstStyle/>
                    <a:p>
                      <a:r>
                        <a:rPr lang="en-US" sz="1600" dirty="0" smtClean="0"/>
                        <a:t>Herpes Zoster</a:t>
                      </a:r>
                      <a:endParaRPr lang="en-US" sz="1600" dirty="0"/>
                    </a:p>
                  </a:txBody>
                  <a:tcPr/>
                </a:tc>
                <a:tc>
                  <a:txBody>
                    <a:bodyPr/>
                    <a:lstStyle/>
                    <a:p>
                      <a:r>
                        <a:rPr lang="en-US" sz="1600" dirty="0" smtClean="0"/>
                        <a:t>Shingles</a:t>
                      </a:r>
                      <a:endParaRPr lang="en-US" sz="1600" dirty="0"/>
                    </a:p>
                  </a:txBody>
                  <a:tcPr/>
                </a:tc>
              </a:tr>
              <a:tr h="346583">
                <a:tc>
                  <a:txBody>
                    <a:bodyPr/>
                    <a:lstStyle/>
                    <a:p>
                      <a:r>
                        <a:rPr lang="en-US" sz="1600" dirty="0" smtClean="0"/>
                        <a:t>HPV</a:t>
                      </a:r>
                      <a:endParaRPr lang="en-US" sz="1600" dirty="0"/>
                    </a:p>
                  </a:txBody>
                  <a:tcPr/>
                </a:tc>
                <a:tc>
                  <a:txBody>
                    <a:bodyPr/>
                    <a:lstStyle/>
                    <a:p>
                      <a:r>
                        <a:rPr lang="en-US" sz="1600" dirty="0" smtClean="0"/>
                        <a:t>STD that may cause warts. Symptoms</a:t>
                      </a:r>
                      <a:r>
                        <a:rPr lang="en-US" sz="1600" baseline="0" dirty="0" smtClean="0"/>
                        <a:t> will go away but the person can still transmit.</a:t>
                      </a:r>
                      <a:endParaRPr lang="en-US" sz="1600" dirty="0"/>
                    </a:p>
                  </a:txBody>
                  <a:tcPr/>
                </a:tc>
              </a:tr>
              <a:tr h="346583">
                <a:tc>
                  <a:txBody>
                    <a:bodyPr/>
                    <a:lstStyle/>
                    <a:p>
                      <a:r>
                        <a:rPr lang="en-US" sz="1600" dirty="0" smtClean="0"/>
                        <a:t>IPV</a:t>
                      </a:r>
                      <a:endParaRPr lang="en-US" sz="1600" dirty="0"/>
                    </a:p>
                  </a:txBody>
                  <a:tcPr/>
                </a:tc>
                <a:tc>
                  <a:txBody>
                    <a:bodyPr/>
                    <a:lstStyle/>
                    <a:p>
                      <a:r>
                        <a:rPr lang="en-US" sz="1600" kern="1200" dirty="0" smtClean="0">
                          <a:solidFill>
                            <a:schemeClr val="tx1"/>
                          </a:solidFill>
                          <a:latin typeface="+mn-lt"/>
                          <a:ea typeface="+mn-ea"/>
                          <a:cs typeface="+mn-cs"/>
                        </a:rPr>
                        <a:t>Polio virus is a disease that can affect nerves and can lead to partial or full paralysis</a:t>
                      </a:r>
                      <a:endParaRPr lang="en-US" sz="1600" dirty="0"/>
                    </a:p>
                  </a:txBody>
                  <a:tcPr/>
                </a:tc>
              </a:tr>
              <a:tr h="346583">
                <a:tc>
                  <a:txBody>
                    <a:bodyPr/>
                    <a:lstStyle/>
                    <a:p>
                      <a:r>
                        <a:rPr lang="en-US" sz="1600" dirty="0" smtClean="0"/>
                        <a:t>MMR</a:t>
                      </a:r>
                      <a:endParaRPr lang="en-US" sz="16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mn-lt"/>
                        </a:rPr>
                        <a:t>Measles: Causes Rash. most deaths include pneumonia and inflammation of the brain (encephalitis).</a:t>
                      </a:r>
                    </a:p>
                    <a:p>
                      <a:pPr marL="0" marR="0" indent="0" algn="l" defTabSz="457200" rtl="0" eaLnBrk="1" fontAlgn="auto"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mn-lt"/>
                        </a:rPr>
                        <a:t>Mumps:</a:t>
                      </a:r>
                      <a:r>
                        <a:rPr lang="en-US" sz="1600" b="0" i="0" u="none" strike="noStrike" baseline="0" dirty="0" smtClean="0">
                          <a:solidFill>
                            <a:srgbClr val="000000"/>
                          </a:solidFill>
                          <a:effectLst/>
                          <a:latin typeface="+mn-lt"/>
                        </a:rPr>
                        <a:t> Swelling of the Salivary Glands </a:t>
                      </a:r>
                    </a:p>
                    <a:p>
                      <a:pPr marL="0" marR="0" indent="0" algn="l" defTabSz="457200" rtl="0" eaLnBrk="1" fontAlgn="auto" latinLnBrk="0" hangingPunct="1">
                        <a:lnSpc>
                          <a:spcPct val="100000"/>
                        </a:lnSpc>
                        <a:spcBef>
                          <a:spcPts val="0"/>
                        </a:spcBef>
                        <a:spcAft>
                          <a:spcPts val="0"/>
                        </a:spcAft>
                        <a:buClrTx/>
                        <a:buSzTx/>
                        <a:buFontTx/>
                        <a:buNone/>
                        <a:tabLst/>
                        <a:defRPr/>
                      </a:pPr>
                      <a:r>
                        <a:rPr lang="en-US" sz="1600" b="0" i="0" u="none" strike="noStrike" dirty="0" smtClean="0">
                          <a:solidFill>
                            <a:srgbClr val="000000"/>
                          </a:solidFill>
                          <a:effectLst/>
                          <a:latin typeface="+mn-lt"/>
                        </a:rPr>
                        <a:t>Rubella: German measles, is an infection in which there is a rash on the skin</a:t>
                      </a:r>
                    </a:p>
                  </a:txBody>
                  <a:tcPr/>
                </a:tc>
              </a:tr>
              <a:tr h="346583">
                <a:tc>
                  <a:txBody>
                    <a:bodyPr/>
                    <a:lstStyle/>
                    <a:p>
                      <a:r>
                        <a:rPr lang="en-US" sz="1600" dirty="0" smtClean="0"/>
                        <a:t>PCV</a:t>
                      </a:r>
                      <a:endParaRPr lang="en-US" sz="1600" dirty="0"/>
                    </a:p>
                  </a:txBody>
                  <a:tcPr/>
                </a:tc>
                <a:tc>
                  <a:txBody>
                    <a:bodyPr/>
                    <a:lstStyle/>
                    <a:p>
                      <a:r>
                        <a:rPr lang="en-US" sz="1600" dirty="0" smtClean="0"/>
                        <a:t>Infection with Streptococcus pneumoniae bacteria can make children very sick. It causes blood infections, pneumonia, and meningitis, mostly in young children.</a:t>
                      </a:r>
                      <a:endParaRPr lang="en-US" sz="1600" dirty="0"/>
                    </a:p>
                  </a:txBody>
                  <a:tcPr/>
                </a:tc>
              </a:tr>
              <a:tr h="346583">
                <a:tc>
                  <a:txBody>
                    <a:bodyPr/>
                    <a:lstStyle/>
                    <a:p>
                      <a:r>
                        <a:rPr lang="en-US" sz="1600" dirty="0" smtClean="0"/>
                        <a:t>PPSV</a:t>
                      </a:r>
                      <a:endParaRPr lang="en-US" sz="1600" dirty="0"/>
                    </a:p>
                  </a:txBody>
                  <a:tcPr/>
                </a:tc>
                <a:tc>
                  <a:txBody>
                    <a:bodyPr/>
                    <a:lstStyle/>
                    <a:p>
                      <a:r>
                        <a:rPr lang="en-US" sz="1600" dirty="0" smtClean="0"/>
                        <a:t>Pneumococcal disease is caused by Streptococcus pneumoniae bacteria</a:t>
                      </a:r>
                      <a:endParaRPr lang="en-US" sz="1600" dirty="0"/>
                    </a:p>
                  </a:txBody>
                  <a:tcPr/>
                </a:tc>
              </a:tr>
              <a:tr h="346583">
                <a:tc>
                  <a:txBody>
                    <a:bodyPr/>
                    <a:lstStyle/>
                    <a:p>
                      <a:r>
                        <a:rPr lang="en-US" sz="1600" dirty="0" smtClean="0"/>
                        <a:t>MCV</a:t>
                      </a:r>
                      <a:endParaRPr lang="en-US" sz="1600" dirty="0"/>
                    </a:p>
                  </a:txBody>
                  <a:tcPr/>
                </a:tc>
                <a:tc>
                  <a:txBody>
                    <a:bodyPr/>
                    <a:lstStyle/>
                    <a:p>
                      <a:r>
                        <a:rPr lang="en-US" sz="1600" dirty="0" smtClean="0"/>
                        <a:t>Vaccine against Neisseria meningitidis (Meningococcus). Meningococcal conjugate vaccine (MCV4) is the preferred vaccine for people 55 years of age and younger.</a:t>
                      </a:r>
                      <a:endParaRPr lang="en-US" sz="1600" dirty="0"/>
                    </a:p>
                  </a:txBody>
                  <a:tcPr/>
                </a:tc>
              </a:tr>
              <a:tr h="346583">
                <a:tc>
                  <a:txBody>
                    <a:bodyPr/>
                    <a:lstStyle/>
                    <a:p>
                      <a:r>
                        <a:rPr lang="en-US" sz="1600" dirty="0" smtClean="0"/>
                        <a:t>MPSV</a:t>
                      </a:r>
                      <a:endParaRPr lang="en-US" sz="1600" dirty="0"/>
                    </a:p>
                  </a:txBody>
                  <a:tcPr/>
                </a:tc>
                <a:tc>
                  <a:txBody>
                    <a:bodyPr/>
                    <a:lstStyle/>
                    <a:p>
                      <a:r>
                        <a:rPr lang="en-US" sz="1600" dirty="0" smtClean="0"/>
                        <a:t>Vaccine against Neisseria meningitidis (Meningococcus).</a:t>
                      </a:r>
                      <a:r>
                        <a:rPr lang="en-US" sz="1600" baseline="0" dirty="0" smtClean="0"/>
                        <a:t> </a:t>
                      </a:r>
                      <a:r>
                        <a:rPr lang="en-US" sz="1600" dirty="0" smtClean="0"/>
                        <a:t>meningo-coccal vaccine licensed for people older than 55.</a:t>
                      </a:r>
                      <a:endParaRPr lang="en-US" sz="1600" dirty="0"/>
                    </a:p>
                  </a:txBody>
                  <a:tcPr/>
                </a:tc>
              </a:tr>
            </a:tbl>
          </a:graphicData>
        </a:graphic>
      </p:graphicFrame>
    </p:spTree>
    <p:extLst>
      <p:ext uri="{BB962C8B-B14F-4D97-AF65-F5344CB8AC3E}">
        <p14:creationId xmlns:p14="http://schemas.microsoft.com/office/powerpoint/2010/main" val="1398769083"/>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Varicella (Chickenpox).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5299364" cy="6858000"/>
          </a:xfrm>
          <a:prstGeom prst="rect">
            <a:avLst/>
          </a:prstGeom>
        </p:spPr>
      </p:pic>
      <p:sp>
        <p:nvSpPr>
          <p:cNvPr id="2" name="TextBox 1"/>
          <p:cNvSpPr txBox="1"/>
          <p:nvPr/>
        </p:nvSpPr>
        <p:spPr>
          <a:xfrm>
            <a:off x="5180288" y="327708"/>
            <a:ext cx="3809906" cy="6001644"/>
          </a:xfrm>
          <a:prstGeom prst="rect">
            <a:avLst/>
          </a:prstGeom>
          <a:noFill/>
        </p:spPr>
        <p:txBody>
          <a:bodyPr wrap="square" rtlCol="0">
            <a:spAutoFit/>
          </a:bodyPr>
          <a:lstStyle/>
          <a:p>
            <a:r>
              <a:rPr lang="en-US" sz="1600" b="1" u="sng" dirty="0" smtClean="0"/>
              <a:t>Varicella Vaccine (aka Chicken Pox)</a:t>
            </a:r>
          </a:p>
          <a:p>
            <a:endParaRPr lang="en-US" sz="1600" dirty="0" smtClean="0"/>
          </a:p>
          <a:p>
            <a:r>
              <a:rPr lang="en-US" sz="1600" dirty="0" smtClean="0"/>
              <a:t>Type: Live Attenuated Vaccine</a:t>
            </a:r>
          </a:p>
          <a:p>
            <a:endParaRPr lang="en-US" sz="1600" dirty="0"/>
          </a:p>
          <a:p>
            <a:r>
              <a:rPr lang="en-US" sz="1600" dirty="0" smtClean="0"/>
              <a:t>When:</a:t>
            </a:r>
          </a:p>
          <a:p>
            <a:r>
              <a:rPr lang="en-US" sz="1600" dirty="0"/>
              <a:t>	</a:t>
            </a:r>
            <a:r>
              <a:rPr lang="en-US" sz="1600" dirty="0" smtClean="0"/>
              <a:t>1</a:t>
            </a:r>
            <a:r>
              <a:rPr lang="en-US" sz="1600" baseline="30000" dirty="0" smtClean="0"/>
              <a:t>st</a:t>
            </a:r>
            <a:r>
              <a:rPr lang="en-US" sz="1600" dirty="0" smtClean="0"/>
              <a:t> dose	12 – 15 moths</a:t>
            </a:r>
          </a:p>
          <a:p>
            <a:r>
              <a:rPr lang="en-US" sz="1600" dirty="0"/>
              <a:t>	</a:t>
            </a:r>
            <a:r>
              <a:rPr lang="en-US" sz="1600" dirty="0" smtClean="0"/>
              <a:t>2</a:t>
            </a:r>
            <a:r>
              <a:rPr lang="en-US" sz="1600" baseline="30000" dirty="0" smtClean="0"/>
              <a:t>nd</a:t>
            </a:r>
            <a:r>
              <a:rPr lang="en-US" sz="1600" dirty="0" smtClean="0"/>
              <a:t> dose	4 – 6 years</a:t>
            </a:r>
          </a:p>
          <a:p>
            <a:endParaRPr lang="en-US" sz="1600" dirty="0"/>
          </a:p>
          <a:p>
            <a:r>
              <a:rPr lang="en-US" sz="1600" dirty="0" smtClean="0">
                <a:solidFill>
                  <a:srgbClr val="FF0000"/>
                </a:solidFill>
              </a:rPr>
              <a:t>Contraindications:</a:t>
            </a:r>
          </a:p>
          <a:p>
            <a:pPr marL="342900" indent="-342900">
              <a:buAutoNum type="arabicPeriod"/>
            </a:pPr>
            <a:r>
              <a:rPr lang="en-US" sz="1600" dirty="0" smtClean="0">
                <a:solidFill>
                  <a:srgbClr val="FF0000"/>
                </a:solidFill>
              </a:rPr>
              <a:t>Pregnancy</a:t>
            </a:r>
          </a:p>
          <a:p>
            <a:pPr marL="342900" indent="-342900">
              <a:buAutoNum type="arabicPeriod"/>
            </a:pPr>
            <a:r>
              <a:rPr lang="en-US" sz="1600" dirty="0" smtClean="0">
                <a:solidFill>
                  <a:srgbClr val="FF0000"/>
                </a:solidFill>
              </a:rPr>
              <a:t>Severe immunodeficiency</a:t>
            </a:r>
          </a:p>
          <a:p>
            <a:pPr marL="342900" indent="-342900">
              <a:buAutoNum type="arabicPeriod"/>
            </a:pPr>
            <a:r>
              <a:rPr lang="en-US" sz="1600" u="sng" dirty="0" smtClean="0">
                <a:solidFill>
                  <a:srgbClr val="FF0000"/>
                </a:solidFill>
              </a:rPr>
              <a:t>No ASA + Varicella in children within a few weeks of given vaccine </a:t>
            </a:r>
          </a:p>
          <a:p>
            <a:pPr marL="342900" indent="-342900">
              <a:buAutoNum type="arabicPeriod"/>
            </a:pPr>
            <a:endParaRPr lang="en-US" sz="1600" dirty="0"/>
          </a:p>
          <a:p>
            <a:r>
              <a:rPr lang="en-US" sz="1600" dirty="0">
                <a:solidFill>
                  <a:schemeClr val="accent6">
                    <a:lumMod val="50000"/>
                  </a:schemeClr>
                </a:solidFill>
              </a:rPr>
              <a:t>S/E and Precautions</a:t>
            </a:r>
          </a:p>
          <a:p>
            <a:pPr marL="342900" indent="-342900">
              <a:buAutoNum type="arabicPeriod"/>
            </a:pPr>
            <a:r>
              <a:rPr lang="en-US" sz="1600" dirty="0" smtClean="0">
                <a:solidFill>
                  <a:schemeClr val="accent6">
                    <a:lumMod val="50000"/>
                  </a:schemeClr>
                </a:solidFill>
              </a:rPr>
              <a:t>Maculopapular rash for 5-26 days. Usually 2-5 lesions</a:t>
            </a:r>
          </a:p>
          <a:p>
            <a:pPr marL="342900" indent="-342900">
              <a:buAutoNum type="arabicPeriod"/>
            </a:pPr>
            <a:r>
              <a:rPr lang="en-US" sz="1600" dirty="0" smtClean="0">
                <a:solidFill>
                  <a:schemeClr val="accent6">
                    <a:lumMod val="50000"/>
                  </a:schemeClr>
                </a:solidFill>
              </a:rPr>
              <a:t>Received blood within 11 months</a:t>
            </a:r>
          </a:p>
          <a:p>
            <a:pPr marL="342900" indent="-342900">
              <a:buAutoNum type="arabicPeriod"/>
            </a:pPr>
            <a:endParaRPr lang="en-US" sz="1600" dirty="0">
              <a:solidFill>
                <a:schemeClr val="accent6">
                  <a:lumMod val="50000"/>
                </a:schemeClr>
              </a:solidFill>
            </a:endParaRPr>
          </a:p>
          <a:p>
            <a:r>
              <a:rPr lang="en-US" sz="1600" dirty="0">
                <a:solidFill>
                  <a:srgbClr val="008000"/>
                </a:solidFill>
              </a:rPr>
              <a:t>Misperceived contraindications (it’s ok)</a:t>
            </a:r>
          </a:p>
          <a:p>
            <a:pPr marL="342900" indent="-342900">
              <a:buAutoNum type="arabicPeriod"/>
            </a:pPr>
            <a:r>
              <a:rPr lang="en-US" sz="1600" dirty="0" smtClean="0">
                <a:solidFill>
                  <a:srgbClr val="008000"/>
                </a:solidFill>
              </a:rPr>
              <a:t>Close contact with pregnant</a:t>
            </a:r>
          </a:p>
          <a:p>
            <a:pPr marL="342900" indent="-342900">
              <a:buAutoNum type="arabicPeriod"/>
            </a:pPr>
            <a:r>
              <a:rPr lang="en-US" sz="1600" dirty="0" smtClean="0">
                <a:solidFill>
                  <a:srgbClr val="008000"/>
                </a:solidFill>
              </a:rPr>
              <a:t>Immunodeficient family member</a:t>
            </a:r>
          </a:p>
          <a:p>
            <a:pPr marL="342900" indent="-342900">
              <a:buAutoNum type="arabicPeriod"/>
            </a:pPr>
            <a:r>
              <a:rPr lang="en-US" sz="1600" dirty="0" smtClean="0">
                <a:solidFill>
                  <a:srgbClr val="008000"/>
                </a:solidFill>
              </a:rPr>
              <a:t>Get a few lesions within a month or so. It’s just a mild reaction. NBD</a:t>
            </a:r>
            <a:endParaRPr lang="en-US" sz="1600" dirty="0">
              <a:solidFill>
                <a:srgbClr val="008000"/>
              </a:solidFill>
            </a:endParaRPr>
          </a:p>
        </p:txBody>
      </p:sp>
    </p:spTree>
    <p:extLst>
      <p:ext uri="{BB962C8B-B14F-4D97-AF65-F5344CB8AC3E}">
        <p14:creationId xmlns:p14="http://schemas.microsoft.com/office/powerpoint/2010/main" val="635147341"/>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58767" y="9728"/>
            <a:ext cx="8454354" cy="3754874"/>
          </a:xfrm>
          <a:prstGeom prst="rect">
            <a:avLst/>
          </a:prstGeom>
          <a:noFill/>
        </p:spPr>
        <p:txBody>
          <a:bodyPr wrap="square" rtlCol="0">
            <a:spAutoFit/>
          </a:bodyPr>
          <a:lstStyle/>
          <a:p>
            <a:r>
              <a:rPr lang="en-US" sz="1400" b="1" u="sng" dirty="0" smtClean="0"/>
              <a:t>Special Populations</a:t>
            </a:r>
          </a:p>
          <a:p>
            <a:endParaRPr lang="en-US" sz="1400" dirty="0" smtClean="0"/>
          </a:p>
          <a:p>
            <a:r>
              <a:rPr lang="en-US" sz="1400" dirty="0" smtClean="0"/>
              <a:t>Children with defects in phagocyte function should NOT receive live Bacterial vaccines</a:t>
            </a:r>
          </a:p>
          <a:p>
            <a:endParaRPr lang="en-US" sz="1400" dirty="0" smtClean="0"/>
          </a:p>
          <a:p>
            <a:r>
              <a:rPr lang="en-US" sz="1400" dirty="0" smtClean="0"/>
              <a:t>HIV patients if asymptomatic should receive MMR vaccine (live) and Varicella vaccine (live)</a:t>
            </a:r>
          </a:p>
          <a:p>
            <a:endParaRPr lang="en-US" sz="1400" dirty="0" smtClean="0"/>
          </a:p>
          <a:p>
            <a:r>
              <a:rPr lang="en-US" sz="1400" dirty="0" smtClean="0"/>
              <a:t>Immunocompromised patients should NOT receive LIVE bacterial nor viral vaccines</a:t>
            </a:r>
          </a:p>
          <a:p>
            <a:endParaRPr lang="en-US" sz="1400" dirty="0"/>
          </a:p>
          <a:p>
            <a:r>
              <a:rPr lang="en-US" sz="1400" dirty="0"/>
              <a:t>Patients with leukemia, lymphoma, or other malignancies whose disease is in remission, who have restored immunocompetence, and whose chemotherapy has been discontinued for at least 3 months can receive live-virus vaccines </a:t>
            </a:r>
            <a:endParaRPr lang="en-US" sz="1400" dirty="0" smtClean="0"/>
          </a:p>
          <a:p>
            <a:endParaRPr lang="en-US" sz="1400" dirty="0"/>
          </a:p>
          <a:p>
            <a:r>
              <a:rPr lang="en-US" sz="1400" dirty="0" smtClean="0"/>
              <a:t>Asplenia (</a:t>
            </a:r>
            <a:r>
              <a:rPr lang="en-US" sz="1400" dirty="0"/>
              <a:t>surgical removal or congenital absence of the spleen): The spleen plays important roles in regard to red blood cells (also referred to as erythrocytes) and the immune </a:t>
            </a:r>
            <a:r>
              <a:rPr lang="en-US" sz="1400" dirty="0" smtClean="0"/>
              <a:t>system. Patients with Asplenia </a:t>
            </a:r>
            <a:r>
              <a:rPr lang="en-US" sz="1400" dirty="0"/>
              <a:t>are at increased risk for infection by encapsulated bacteria, especially by </a:t>
            </a:r>
            <a:r>
              <a:rPr lang="en-US" sz="1400" i="1" dirty="0"/>
              <a:t>S. pneumoniae </a:t>
            </a:r>
            <a:r>
              <a:rPr lang="en-US" sz="1400" dirty="0"/>
              <a:t>(pneumococcus), </a:t>
            </a:r>
            <a:r>
              <a:rPr lang="en-US" sz="1400" i="1" dirty="0"/>
              <a:t>N. meningitidis </a:t>
            </a:r>
            <a:r>
              <a:rPr lang="en-US" sz="1400" dirty="0" smtClean="0"/>
              <a:t>(Meningococcus)</a:t>
            </a:r>
            <a:r>
              <a:rPr lang="en-US" sz="1400" dirty="0"/>
              <a:t>, and Hib </a:t>
            </a:r>
            <a:endParaRPr lang="en-US" sz="1400" dirty="0" smtClean="0"/>
          </a:p>
          <a:p>
            <a:endParaRPr lang="en-US" sz="1400" dirty="0" smtClean="0"/>
          </a:p>
        </p:txBody>
      </p:sp>
      <p:graphicFrame>
        <p:nvGraphicFramePr>
          <p:cNvPr id="5" name="Table 4"/>
          <p:cNvGraphicFramePr>
            <a:graphicFrameLocks noGrp="1"/>
          </p:cNvGraphicFramePr>
          <p:nvPr>
            <p:extLst>
              <p:ext uri="{D42A27DB-BD31-4B8C-83A1-F6EECF244321}">
                <p14:modId xmlns:p14="http://schemas.microsoft.com/office/powerpoint/2010/main" val="4233828261"/>
              </p:ext>
            </p:extLst>
          </p:nvPr>
        </p:nvGraphicFramePr>
        <p:xfrm>
          <a:off x="158767" y="3611911"/>
          <a:ext cx="8692506" cy="2468879"/>
        </p:xfrm>
        <a:graphic>
          <a:graphicData uri="http://schemas.openxmlformats.org/drawingml/2006/table">
            <a:tbl>
              <a:tblPr firstRow="1" bandRow="1">
                <a:tableStyleId>{5940675A-B579-460E-94D1-54222C63F5DA}</a:tableStyleId>
              </a:tblPr>
              <a:tblGrid>
                <a:gridCol w="2123512"/>
                <a:gridCol w="6568994"/>
              </a:tblGrid>
              <a:tr h="287298">
                <a:tc>
                  <a:txBody>
                    <a:bodyPr/>
                    <a:lstStyle/>
                    <a:p>
                      <a:r>
                        <a:rPr lang="en-US" sz="1400" dirty="0" smtClean="0">
                          <a:solidFill>
                            <a:srgbClr val="3366FF"/>
                          </a:solidFill>
                        </a:rPr>
                        <a:t>Asplenia</a:t>
                      </a:r>
                      <a:r>
                        <a:rPr lang="en-US" sz="1400" baseline="0" dirty="0" smtClean="0">
                          <a:solidFill>
                            <a:srgbClr val="3366FF"/>
                          </a:solidFill>
                        </a:rPr>
                        <a:t> Vaccines</a:t>
                      </a:r>
                      <a:endParaRPr lang="en-US" sz="1400" dirty="0">
                        <a:solidFill>
                          <a:srgbClr val="3366FF"/>
                        </a:solidFill>
                      </a:endParaRPr>
                    </a:p>
                  </a:txBody>
                  <a:tcPr/>
                </a:tc>
                <a:tc>
                  <a:txBody>
                    <a:bodyPr/>
                    <a:lstStyle/>
                    <a:p>
                      <a:r>
                        <a:rPr lang="en-US" sz="1400" dirty="0" smtClean="0"/>
                        <a:t>Age</a:t>
                      </a:r>
                      <a:endParaRPr lang="en-US" sz="1400" dirty="0"/>
                    </a:p>
                  </a:txBody>
                  <a:tcPr/>
                </a:tc>
              </a:tr>
              <a:tr h="287298">
                <a:tc>
                  <a:txBody>
                    <a:bodyPr/>
                    <a:lstStyle/>
                    <a:p>
                      <a:r>
                        <a:rPr lang="en-US" sz="1400" dirty="0" smtClean="0"/>
                        <a:t>MCV4  (</a:t>
                      </a:r>
                      <a:r>
                        <a:rPr lang="en-US" sz="1400" dirty="0" smtClean="0">
                          <a:solidFill>
                            <a:srgbClr val="3366FF"/>
                          </a:solidFill>
                        </a:rPr>
                        <a:t>meningococcal</a:t>
                      </a:r>
                      <a:r>
                        <a:rPr lang="en-US" sz="1400" dirty="0" smtClean="0"/>
                        <a:t>) </a:t>
                      </a:r>
                      <a:endParaRPr lang="en-US" sz="1400" dirty="0"/>
                    </a:p>
                  </a:txBody>
                  <a:tcPr/>
                </a:tc>
                <a:tc>
                  <a:txBody>
                    <a:bodyPr/>
                    <a:lstStyle/>
                    <a:p>
                      <a:r>
                        <a:rPr lang="en-US" sz="1400" dirty="0" smtClean="0"/>
                        <a:t>2-55    to prevent hospital meningitis</a:t>
                      </a:r>
                      <a:endParaRPr lang="en-US" sz="1400" dirty="0"/>
                    </a:p>
                  </a:txBody>
                  <a:tcPr/>
                </a:tc>
              </a:tr>
              <a:tr h="287298">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MPSV4  (meningococcal) </a:t>
                      </a:r>
                    </a:p>
                  </a:txBody>
                  <a:tcPr/>
                </a:tc>
                <a:tc>
                  <a:txBody>
                    <a:bodyPr/>
                    <a:lstStyle/>
                    <a:p>
                      <a:r>
                        <a:rPr lang="en-US" sz="1400" dirty="0" smtClean="0"/>
                        <a:t>&gt; 55 </a:t>
                      </a:r>
                      <a:endParaRPr lang="en-US" sz="1400" dirty="0"/>
                    </a:p>
                  </a:txBody>
                  <a:tcPr/>
                </a:tc>
              </a:tr>
              <a:tr h="287298">
                <a:tc>
                  <a:txBody>
                    <a:bodyPr/>
                    <a:lstStyle/>
                    <a:p>
                      <a:r>
                        <a:rPr lang="en-US" sz="1400" dirty="0" smtClean="0">
                          <a:solidFill>
                            <a:srgbClr val="3366FF"/>
                          </a:solidFill>
                        </a:rPr>
                        <a:t>Hib vaccine</a:t>
                      </a:r>
                      <a:endParaRPr lang="en-US" sz="1400" dirty="0">
                        <a:solidFill>
                          <a:srgbClr val="3366FF"/>
                        </a:solidFill>
                      </a:endParaRPr>
                    </a:p>
                  </a:txBody>
                  <a:tcPr/>
                </a:tc>
                <a:tc>
                  <a:txBody>
                    <a:bodyPr/>
                    <a:lstStyle/>
                    <a:p>
                      <a:r>
                        <a:rPr lang="en-US" sz="1400" b="0" i="0" u="none" strike="noStrike" kern="1200" baseline="0" dirty="0" smtClean="0">
                          <a:solidFill>
                            <a:schemeClr val="tx1"/>
                          </a:solidFill>
                          <a:latin typeface="+mn-lt"/>
                          <a:ea typeface="+mn-ea"/>
                          <a:cs typeface="+mn-cs"/>
                        </a:rPr>
                        <a:t>14 days before elective splenectomy. Else ASAP after pt is stable</a:t>
                      </a:r>
                    </a:p>
                    <a:p>
                      <a:r>
                        <a:rPr lang="en-US" sz="1400" b="0" i="0" u="none" strike="noStrike" kern="1200" baseline="0" dirty="0" smtClean="0">
                          <a:solidFill>
                            <a:schemeClr val="tx1"/>
                          </a:solidFill>
                          <a:latin typeface="+mn-lt"/>
                          <a:ea typeface="+mn-ea"/>
                          <a:cs typeface="+mn-cs"/>
                        </a:rPr>
                        <a:t>             to prevent H influenza</a:t>
                      </a:r>
                      <a:endParaRPr lang="en-US" sz="1400" dirty="0"/>
                    </a:p>
                  </a:txBody>
                  <a:tcPr/>
                </a:tc>
              </a:tr>
              <a:tr h="287298">
                <a:tc>
                  <a:txBody>
                    <a:bodyPr/>
                    <a:lstStyle/>
                    <a:p>
                      <a:r>
                        <a:rPr lang="en-US" sz="1400" b="0" i="0" u="none" strike="noStrike" kern="1200" baseline="0" dirty="0" smtClean="0">
                          <a:solidFill>
                            <a:schemeClr val="tx1"/>
                          </a:solidFill>
                          <a:latin typeface="+mn-lt"/>
                          <a:ea typeface="+mn-ea"/>
                          <a:cs typeface="+mn-cs"/>
                        </a:rPr>
                        <a:t>PCV-7 (</a:t>
                      </a:r>
                      <a:r>
                        <a:rPr lang="en-US" sz="1400" b="0" i="0" u="none" strike="noStrike" kern="1200" baseline="0" dirty="0" smtClean="0">
                          <a:solidFill>
                            <a:srgbClr val="3366FF"/>
                          </a:solidFill>
                          <a:latin typeface="+mn-lt"/>
                          <a:ea typeface="+mn-ea"/>
                          <a:cs typeface="+mn-cs"/>
                        </a:rPr>
                        <a:t>Pneumococcal</a:t>
                      </a:r>
                      <a:r>
                        <a:rPr lang="en-US" sz="1400" b="0" i="0" u="none" strike="noStrike" kern="1200" baseline="0" dirty="0" smtClean="0">
                          <a:solidFill>
                            <a:schemeClr val="tx1"/>
                          </a:solidFill>
                          <a:latin typeface="+mn-lt"/>
                          <a:ea typeface="+mn-ea"/>
                          <a:cs typeface="+mn-cs"/>
                        </a:rPr>
                        <a:t>)</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i="0" u="none" strike="noStrike" kern="1200" baseline="0" dirty="0" smtClean="0">
                          <a:solidFill>
                            <a:schemeClr val="tx1"/>
                          </a:solidFill>
                          <a:latin typeface="+mn-lt"/>
                          <a:ea typeface="+mn-ea"/>
                          <a:cs typeface="+mn-cs"/>
                        </a:rPr>
                        <a:t>&lt; 2 y/o</a:t>
                      </a:r>
                    </a:p>
                    <a:p>
                      <a:pPr marL="0" marR="0" indent="0" algn="l" defTabSz="457200" rtl="0" eaLnBrk="1" fontAlgn="auto" latinLnBrk="0" hangingPunct="1">
                        <a:lnSpc>
                          <a:spcPct val="100000"/>
                        </a:lnSpc>
                        <a:spcBef>
                          <a:spcPts val="0"/>
                        </a:spcBef>
                        <a:spcAft>
                          <a:spcPts val="0"/>
                        </a:spcAft>
                        <a:buClrTx/>
                        <a:buSzTx/>
                        <a:buFontTx/>
                        <a:buNone/>
                        <a:tabLst/>
                        <a:defRPr/>
                      </a:pPr>
                      <a:r>
                        <a:rPr lang="en-US" sz="1400" b="0" i="0" u="none" strike="noStrike" kern="1200" baseline="0" dirty="0" smtClean="0">
                          <a:solidFill>
                            <a:schemeClr val="tx1"/>
                          </a:solidFill>
                          <a:latin typeface="+mn-lt"/>
                          <a:ea typeface="+mn-ea"/>
                          <a:cs typeface="+mn-cs"/>
                        </a:rPr>
                        <a:t>14 days before elective splenectomy. Else ASAP after pt is stable</a:t>
                      </a:r>
                    </a:p>
                    <a:p>
                      <a:pPr marL="0" marR="0" indent="0" algn="l" defTabSz="457200" rtl="0" eaLnBrk="1" fontAlgn="auto" latinLnBrk="0" hangingPunct="1">
                        <a:lnSpc>
                          <a:spcPct val="100000"/>
                        </a:lnSpc>
                        <a:spcBef>
                          <a:spcPts val="0"/>
                        </a:spcBef>
                        <a:spcAft>
                          <a:spcPts val="0"/>
                        </a:spcAft>
                        <a:buClrTx/>
                        <a:buSzTx/>
                        <a:buFontTx/>
                        <a:buNone/>
                        <a:tabLst/>
                        <a:defRPr/>
                      </a:pPr>
                      <a:r>
                        <a:rPr lang="en-US" sz="1400" b="0" i="0" u="none" strike="noStrike" kern="1200" baseline="0" dirty="0" smtClean="0">
                          <a:solidFill>
                            <a:schemeClr val="tx1"/>
                          </a:solidFill>
                          <a:latin typeface="+mn-lt"/>
                          <a:ea typeface="+mn-ea"/>
                          <a:cs typeface="+mn-cs"/>
                        </a:rPr>
                        <a:t>            to prevent nosocomial pneumonia</a:t>
                      </a:r>
                      <a:endParaRPr lang="en-US" sz="1400" dirty="0" smtClean="0"/>
                    </a:p>
                  </a:txBody>
                  <a:tcPr/>
                </a:tc>
              </a:tr>
              <a:tr h="287298">
                <a:tc>
                  <a:txBody>
                    <a:bodyPr/>
                    <a:lstStyle/>
                    <a:p>
                      <a:r>
                        <a:rPr lang="en-US" sz="1400" dirty="0" smtClean="0"/>
                        <a:t>PCV23  (</a:t>
                      </a:r>
                      <a:r>
                        <a:rPr lang="en-US" sz="1400" b="0" i="0" u="none" strike="noStrike" kern="1200" baseline="0" dirty="0" smtClean="0">
                          <a:solidFill>
                            <a:schemeClr val="tx1"/>
                          </a:solidFill>
                          <a:latin typeface="+mn-lt"/>
                          <a:ea typeface="+mn-ea"/>
                          <a:cs typeface="+mn-cs"/>
                        </a:rPr>
                        <a:t>Pneumococcal)</a:t>
                      </a:r>
                      <a:endParaRPr lang="en-US" sz="14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dirty="0" smtClean="0"/>
                        <a:t>&gt; 2 y/o</a:t>
                      </a:r>
                    </a:p>
                  </a:txBody>
                  <a:tcPr/>
                </a:tc>
              </a:tr>
            </a:tbl>
          </a:graphicData>
        </a:graphic>
      </p:graphicFrame>
    </p:spTree>
    <p:extLst>
      <p:ext uri="{BB962C8B-B14F-4D97-AF65-F5344CB8AC3E}">
        <p14:creationId xmlns:p14="http://schemas.microsoft.com/office/powerpoint/2010/main" val="188925481"/>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Screen Shot 2012-09-16 at 9.09.28 P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920736"/>
            <a:ext cx="9144000" cy="5322627"/>
          </a:xfrm>
          <a:prstGeom prst="rect">
            <a:avLst/>
          </a:prstGeom>
        </p:spPr>
      </p:pic>
    </p:spTree>
    <p:extLst>
      <p:ext uri="{BB962C8B-B14F-4D97-AF65-F5344CB8AC3E}">
        <p14:creationId xmlns:p14="http://schemas.microsoft.com/office/powerpoint/2010/main" val="1296914204"/>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1807727209"/>
              </p:ext>
            </p:extLst>
          </p:nvPr>
        </p:nvGraphicFramePr>
        <p:xfrm>
          <a:off x="174964" y="49617"/>
          <a:ext cx="8685615" cy="4937760"/>
        </p:xfrm>
        <a:graphic>
          <a:graphicData uri="http://schemas.openxmlformats.org/drawingml/2006/table">
            <a:tbl>
              <a:tblPr firstRow="1" bandRow="1">
                <a:tableStyleId>{5940675A-B579-460E-94D1-54222C63F5DA}</a:tableStyleId>
              </a:tblPr>
              <a:tblGrid>
                <a:gridCol w="1020572"/>
                <a:gridCol w="7665043"/>
              </a:tblGrid>
              <a:tr h="297216">
                <a:tc>
                  <a:txBody>
                    <a:bodyPr/>
                    <a:lstStyle/>
                    <a:p>
                      <a:r>
                        <a:rPr lang="en-US" sz="1600" b="1" dirty="0" smtClean="0"/>
                        <a:t>Vaccines</a:t>
                      </a:r>
                      <a:endParaRPr lang="en-US" sz="1600" b="1" dirty="0"/>
                    </a:p>
                  </a:txBody>
                  <a:tcPr/>
                </a:tc>
                <a:tc>
                  <a:txBody>
                    <a:bodyPr/>
                    <a:lstStyle/>
                    <a:p>
                      <a:r>
                        <a:rPr lang="en-US" sz="1600" b="1" dirty="0" smtClean="0"/>
                        <a:t>Use (table</a:t>
                      </a:r>
                      <a:r>
                        <a:rPr lang="en-US" sz="1600" b="1" baseline="0" dirty="0" smtClean="0"/>
                        <a:t> 2 of 2)</a:t>
                      </a:r>
                      <a:endParaRPr lang="en-US" sz="1600" b="1" dirty="0"/>
                    </a:p>
                  </a:txBody>
                  <a:tcPr/>
                </a:tc>
              </a:tr>
              <a:tr h="496630">
                <a:tc>
                  <a:txBody>
                    <a:bodyPr/>
                    <a:lstStyle/>
                    <a:p>
                      <a:r>
                        <a:rPr lang="en-US" sz="1600" dirty="0" smtClean="0"/>
                        <a:t>Rotavirus</a:t>
                      </a:r>
                      <a:endParaRPr lang="en-US" sz="1600" dirty="0"/>
                    </a:p>
                  </a:txBody>
                  <a:tcPr/>
                </a:tc>
                <a:tc>
                  <a:txBody>
                    <a:bodyPr/>
                    <a:lstStyle/>
                    <a:p>
                      <a:r>
                        <a:rPr lang="en-US" sz="1600" dirty="0" smtClean="0"/>
                        <a:t>Rotavirus is a virus that causes diarrhea (sometimes severe), mostly in babies and young children</a:t>
                      </a:r>
                      <a:endParaRPr lang="en-US" sz="1600" dirty="0"/>
                    </a:p>
                  </a:txBody>
                  <a:tcPr/>
                </a:tc>
              </a:tr>
              <a:tr h="705738">
                <a:tc>
                  <a:txBody>
                    <a:bodyPr/>
                    <a:lstStyle/>
                    <a:p>
                      <a:r>
                        <a:rPr lang="en-US" sz="1600" dirty="0" smtClean="0"/>
                        <a:t>Td</a:t>
                      </a:r>
                      <a:endParaRPr lang="en-US" sz="1600"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600" kern="1200" baseline="0" dirty="0" smtClean="0">
                          <a:solidFill>
                            <a:schemeClr val="tx1"/>
                          </a:solidFill>
                          <a:latin typeface="+mn-lt"/>
                          <a:ea typeface="+mn-ea"/>
                          <a:cs typeface="+mn-cs"/>
                        </a:rPr>
                        <a:t>Tetanus: caused by Clostridium tetani.</a:t>
                      </a:r>
                      <a:endParaRPr lang="en-US" sz="1600" kern="1200" dirty="0" smtClean="0">
                        <a:solidFill>
                          <a:schemeClr val="tx1"/>
                        </a:solidFill>
                        <a:latin typeface="+mn-lt"/>
                        <a:ea typeface="+mn-ea"/>
                        <a:cs typeface="+mn-cs"/>
                      </a:endParaRPr>
                    </a:p>
                    <a:p>
                      <a:r>
                        <a:rPr lang="en-US" sz="1600" kern="1200" dirty="0" smtClean="0">
                          <a:solidFill>
                            <a:schemeClr val="tx1"/>
                          </a:solidFill>
                          <a:latin typeface="+mn-lt"/>
                          <a:ea typeface="+mn-ea"/>
                          <a:cs typeface="+mn-cs"/>
                        </a:rPr>
                        <a:t>Diptheria:</a:t>
                      </a:r>
                      <a:r>
                        <a:rPr lang="en-US" sz="1600" kern="1200" baseline="0" dirty="0" smtClean="0">
                          <a:solidFill>
                            <a:schemeClr val="tx1"/>
                          </a:solidFill>
                          <a:latin typeface="+mn-lt"/>
                          <a:ea typeface="+mn-ea"/>
                          <a:cs typeface="+mn-cs"/>
                        </a:rPr>
                        <a:t> Caused by Corynebacterium diphtheriae (gram +) is an upper respiratory tract infection.</a:t>
                      </a:r>
                    </a:p>
                  </a:txBody>
                  <a:tcPr/>
                </a:tc>
              </a:tr>
              <a:tr h="1333060">
                <a:tc>
                  <a:txBody>
                    <a:bodyPr/>
                    <a:lstStyle/>
                    <a:p>
                      <a:r>
                        <a:rPr lang="en-US" sz="1600" dirty="0" smtClean="0"/>
                        <a:t>DTaP</a:t>
                      </a:r>
                    </a:p>
                    <a:p>
                      <a:r>
                        <a:rPr lang="en-US" sz="1600" dirty="0" smtClean="0"/>
                        <a:t>for children</a:t>
                      </a:r>
                      <a:endParaRPr lang="en-US" sz="1600" dirty="0"/>
                    </a:p>
                  </a:txBody>
                  <a:tcPr/>
                </a:tc>
                <a:tc>
                  <a:txBody>
                    <a:bodyPr/>
                    <a:lstStyle/>
                    <a:p>
                      <a:r>
                        <a:rPr lang="en-US" sz="1600" kern="1200" dirty="0" smtClean="0">
                          <a:solidFill>
                            <a:schemeClr val="tx1"/>
                          </a:solidFill>
                          <a:latin typeface="+mn-lt"/>
                          <a:ea typeface="+mn-ea"/>
                          <a:cs typeface="+mn-cs"/>
                        </a:rPr>
                        <a:t>Diptheria:</a:t>
                      </a:r>
                      <a:r>
                        <a:rPr lang="en-US" sz="1600" kern="1200" baseline="0" dirty="0" smtClean="0">
                          <a:solidFill>
                            <a:schemeClr val="tx1"/>
                          </a:solidFill>
                          <a:latin typeface="+mn-lt"/>
                          <a:ea typeface="+mn-ea"/>
                          <a:cs typeface="+mn-cs"/>
                        </a:rPr>
                        <a:t> Caused by Corynebacterium diphtheriae (gram +) is an upper respiratory tract infection.</a:t>
                      </a:r>
                    </a:p>
                    <a:p>
                      <a:r>
                        <a:rPr lang="en-US" sz="1600" kern="1200" baseline="0" dirty="0" smtClean="0">
                          <a:solidFill>
                            <a:schemeClr val="tx1"/>
                          </a:solidFill>
                          <a:latin typeface="+mn-lt"/>
                          <a:ea typeface="+mn-ea"/>
                          <a:cs typeface="+mn-cs"/>
                        </a:rPr>
                        <a:t>Tetanus: caused by Clostridium tetani.</a:t>
                      </a:r>
                    </a:p>
                    <a:p>
                      <a:r>
                        <a:rPr lang="en-US" sz="1600" kern="1200" baseline="0" dirty="0" smtClean="0">
                          <a:solidFill>
                            <a:schemeClr val="tx1"/>
                          </a:solidFill>
                          <a:latin typeface="+mn-lt"/>
                          <a:ea typeface="+mn-ea"/>
                          <a:cs typeface="+mn-cs"/>
                        </a:rPr>
                        <a:t>Pertussis: respiratory infection caused by </a:t>
                      </a:r>
                      <a:r>
                        <a:rPr lang="en-US" sz="1600" i="1" kern="1200" dirty="0" smtClean="0">
                          <a:solidFill>
                            <a:schemeClr val="tx1"/>
                          </a:solidFill>
                          <a:latin typeface="+mn-lt"/>
                          <a:ea typeface="+mn-ea"/>
                          <a:cs typeface="+mn-cs"/>
                        </a:rPr>
                        <a:t>Bordetella pertussis</a:t>
                      </a:r>
                      <a:r>
                        <a:rPr lang="en-US" sz="1600" i="0" kern="1200" baseline="0" dirty="0" smtClean="0">
                          <a:solidFill>
                            <a:schemeClr val="tx1"/>
                          </a:solidFill>
                          <a:latin typeface="+mn-lt"/>
                          <a:ea typeface="+mn-ea"/>
                          <a:cs typeface="+mn-cs"/>
                        </a:rPr>
                        <a:t> that causes babies to have difficulty breathing.</a:t>
                      </a:r>
                      <a:endParaRPr lang="en-US" sz="1600" kern="1200" dirty="0" smtClean="0">
                        <a:solidFill>
                          <a:schemeClr val="tx1"/>
                        </a:solidFill>
                        <a:latin typeface="+mn-lt"/>
                        <a:ea typeface="+mn-ea"/>
                        <a:cs typeface="+mn-cs"/>
                      </a:endParaRPr>
                    </a:p>
                    <a:p>
                      <a:r>
                        <a:rPr lang="en-US" sz="1600" kern="1200" dirty="0" smtClean="0">
                          <a:solidFill>
                            <a:schemeClr val="tx1"/>
                          </a:solidFill>
                          <a:latin typeface="+mn-lt"/>
                          <a:ea typeface="+mn-ea"/>
                          <a:cs typeface="+mn-cs"/>
                        </a:rPr>
                        <a:t>DTaP is approved for children under 7.</a:t>
                      </a:r>
                      <a:endParaRPr lang="en-US" sz="1600" dirty="0"/>
                    </a:p>
                  </a:txBody>
                  <a:tcPr/>
                </a:tc>
              </a:tr>
              <a:tr h="1123953">
                <a:tc>
                  <a:txBody>
                    <a:bodyPr/>
                    <a:lstStyle/>
                    <a:p>
                      <a:r>
                        <a:rPr lang="en-US" sz="1600" dirty="0" smtClean="0"/>
                        <a:t>Tdap</a:t>
                      </a:r>
                    </a:p>
                    <a:p>
                      <a:r>
                        <a:rPr lang="en-US" sz="1600" dirty="0" smtClean="0"/>
                        <a:t>For adults</a:t>
                      </a:r>
                      <a:endParaRPr lang="en-US" sz="1600" dirty="0"/>
                    </a:p>
                  </a:txBody>
                  <a:tcPr/>
                </a:tc>
                <a:tc>
                  <a:txBody>
                    <a:bodyPr/>
                    <a:lstStyle/>
                    <a:p>
                      <a:r>
                        <a:rPr lang="en-US" sz="1600" kern="1200" dirty="0" smtClean="0">
                          <a:solidFill>
                            <a:schemeClr val="tx1"/>
                          </a:solidFill>
                          <a:latin typeface="+mn-lt"/>
                          <a:ea typeface="+mn-ea"/>
                          <a:cs typeface="+mn-cs"/>
                        </a:rPr>
                        <a:t>Same as DTaP</a:t>
                      </a:r>
                    </a:p>
                    <a:p>
                      <a:r>
                        <a:rPr lang="en-US" sz="1600" kern="1200" dirty="0" smtClean="0">
                          <a:solidFill>
                            <a:schemeClr val="tx1"/>
                          </a:solidFill>
                          <a:latin typeface="+mn-lt"/>
                          <a:ea typeface="+mn-ea"/>
                          <a:cs typeface="+mn-cs"/>
                        </a:rPr>
                        <a:t>Tdap, which has a reduced dose of the diphtheria and pertussis vaccines, is approved for adolescents starting at the age of 11 and adults ages 19 to 64. Immunity wears off over time. So the current recommendation is that everyone needs a booster shot for tetanus and diphtheria every 10 years</a:t>
                      </a:r>
                      <a:endParaRPr lang="en-US" sz="1600" dirty="0"/>
                    </a:p>
                  </a:txBody>
                  <a:tcPr/>
                </a:tc>
              </a:tr>
              <a:tr h="297216">
                <a:tc>
                  <a:txBody>
                    <a:bodyPr/>
                    <a:lstStyle/>
                    <a:p>
                      <a:r>
                        <a:rPr lang="en-US" sz="1600" dirty="0" smtClean="0"/>
                        <a:t>Varicella</a:t>
                      </a:r>
                      <a:endParaRPr lang="en-US" sz="1600" dirty="0"/>
                    </a:p>
                  </a:txBody>
                  <a:tcPr/>
                </a:tc>
                <a:tc>
                  <a:txBody>
                    <a:bodyPr/>
                    <a:lstStyle/>
                    <a:p>
                      <a:r>
                        <a:rPr lang="en-US" sz="1600" dirty="0" smtClean="0"/>
                        <a:t>Chickenpox</a:t>
                      </a:r>
                      <a:endParaRPr lang="en-US" sz="1600" dirty="0"/>
                    </a:p>
                  </a:txBody>
                  <a:tcPr/>
                </a:tc>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3892642234"/>
              </p:ext>
            </p:extLst>
          </p:nvPr>
        </p:nvGraphicFramePr>
        <p:xfrm>
          <a:off x="174964" y="5087547"/>
          <a:ext cx="7885782" cy="1737359"/>
        </p:xfrm>
        <a:graphic>
          <a:graphicData uri="http://schemas.openxmlformats.org/drawingml/2006/table">
            <a:tbl>
              <a:tblPr firstRow="1" bandRow="1">
                <a:tableStyleId>{5940675A-B579-460E-94D1-54222C63F5DA}</a:tableStyleId>
              </a:tblPr>
              <a:tblGrid>
                <a:gridCol w="2628594"/>
                <a:gridCol w="2628594"/>
                <a:gridCol w="2628594"/>
              </a:tblGrid>
              <a:tr h="161128">
                <a:tc>
                  <a:txBody>
                    <a:bodyPr/>
                    <a:lstStyle/>
                    <a:p>
                      <a:r>
                        <a:rPr lang="en-US" sz="1400" b="1" dirty="0" smtClean="0"/>
                        <a:t>Vaccine</a:t>
                      </a:r>
                      <a:endParaRPr lang="en-US" sz="1400" b="1" dirty="0"/>
                    </a:p>
                  </a:txBody>
                  <a:tcPr/>
                </a:tc>
                <a:tc>
                  <a:txBody>
                    <a:bodyPr/>
                    <a:lstStyle/>
                    <a:p>
                      <a:r>
                        <a:rPr lang="en-US" sz="1400" b="1" dirty="0" smtClean="0"/>
                        <a:t>Age</a:t>
                      </a:r>
                      <a:endParaRPr lang="en-US" sz="1400" b="1" dirty="0"/>
                    </a:p>
                  </a:txBody>
                  <a:tcPr/>
                </a:tc>
                <a:tc>
                  <a:txBody>
                    <a:bodyPr/>
                    <a:lstStyle/>
                    <a:p>
                      <a:r>
                        <a:rPr lang="en-US" sz="1400" b="1" dirty="0" smtClean="0"/>
                        <a:t>Use</a:t>
                      </a:r>
                      <a:r>
                        <a:rPr lang="en-US" sz="1400" b="1" baseline="0" dirty="0" smtClean="0"/>
                        <a:t> in </a:t>
                      </a:r>
                      <a:endParaRPr lang="en-US" sz="1400" b="1" dirty="0"/>
                    </a:p>
                  </a:txBody>
                  <a:tcPr/>
                </a:tc>
              </a:tr>
              <a:tr h="161128">
                <a:tc>
                  <a:txBody>
                    <a:bodyPr/>
                    <a:lstStyle/>
                    <a:p>
                      <a:r>
                        <a:rPr lang="en-US" sz="1400" b="0" dirty="0" smtClean="0"/>
                        <a:t>DTaP</a:t>
                      </a:r>
                      <a:endParaRPr lang="en-US" sz="1400" b="0" dirty="0"/>
                    </a:p>
                  </a:txBody>
                  <a:tcPr/>
                </a:tc>
                <a:tc>
                  <a:txBody>
                    <a:bodyPr/>
                    <a:lstStyle/>
                    <a:p>
                      <a:r>
                        <a:rPr lang="en-US" sz="1400" b="0" dirty="0" smtClean="0"/>
                        <a:t>&lt; 7    y/o</a:t>
                      </a:r>
                      <a:endParaRPr lang="en-US" sz="1400" b="0" dirty="0"/>
                    </a:p>
                  </a:txBody>
                  <a:tcPr/>
                </a:tc>
                <a:tc>
                  <a:txBody>
                    <a:bodyPr/>
                    <a:lstStyle/>
                    <a:p>
                      <a:endParaRPr lang="en-US" sz="1400" b="1" dirty="0"/>
                    </a:p>
                  </a:txBody>
                  <a:tcPr/>
                </a:tc>
              </a:tr>
              <a:tr h="161128">
                <a:tc>
                  <a:txBody>
                    <a:bodyPr/>
                    <a:lstStyle/>
                    <a:p>
                      <a:r>
                        <a:rPr lang="en-US" sz="1400" dirty="0" smtClean="0"/>
                        <a:t>DT</a:t>
                      </a:r>
                      <a:endParaRPr lang="en-US" sz="1400" dirty="0"/>
                    </a:p>
                  </a:txBody>
                  <a:tcPr/>
                </a:tc>
                <a:tc>
                  <a:txBody>
                    <a:bodyPr/>
                    <a:lstStyle/>
                    <a:p>
                      <a:r>
                        <a:rPr lang="en-US" sz="1400" dirty="0" smtClean="0"/>
                        <a:t>&lt; 7</a:t>
                      </a:r>
                      <a:r>
                        <a:rPr lang="en-US" sz="1400" baseline="0" dirty="0" smtClean="0"/>
                        <a:t>    y/o</a:t>
                      </a:r>
                      <a:endParaRPr lang="en-US" sz="1400" dirty="0"/>
                    </a:p>
                  </a:txBody>
                  <a:tcPr/>
                </a:tc>
                <a:tc>
                  <a:txBody>
                    <a:bodyPr/>
                    <a:lstStyle/>
                    <a:p>
                      <a:r>
                        <a:rPr lang="en-US" sz="1400" dirty="0" smtClean="0"/>
                        <a:t>CI</a:t>
                      </a:r>
                      <a:r>
                        <a:rPr lang="en-US" sz="1400" baseline="0" dirty="0" smtClean="0"/>
                        <a:t> to DTaP </a:t>
                      </a:r>
                      <a:endParaRPr lang="en-US" sz="1400" dirty="0"/>
                    </a:p>
                  </a:txBody>
                  <a:tcPr/>
                </a:tc>
              </a:tr>
              <a:tr h="161128">
                <a:tc>
                  <a:txBody>
                    <a:bodyPr/>
                    <a:lstStyle/>
                    <a:p>
                      <a:r>
                        <a:rPr lang="en-US" sz="1400" dirty="0" smtClean="0"/>
                        <a:t>Tdap</a:t>
                      </a:r>
                      <a:endParaRPr lang="en-US" sz="1400" dirty="0"/>
                    </a:p>
                  </a:txBody>
                  <a:tcPr/>
                </a:tc>
                <a:tc>
                  <a:txBody>
                    <a:bodyPr/>
                    <a:lstStyle/>
                    <a:p>
                      <a:r>
                        <a:rPr lang="en-US" sz="1400" dirty="0" smtClean="0"/>
                        <a:t>One time over 10 y/o</a:t>
                      </a:r>
                    </a:p>
                    <a:p>
                      <a:r>
                        <a:rPr lang="en-US" sz="1400" dirty="0" smtClean="0"/>
                        <a:t>Then</a:t>
                      </a:r>
                      <a:r>
                        <a:rPr lang="en-US" sz="1400" baseline="0" dirty="0" smtClean="0"/>
                        <a:t> use &gt; 65 y/o</a:t>
                      </a:r>
                      <a:endParaRPr lang="en-US" sz="1400" dirty="0"/>
                    </a:p>
                  </a:txBody>
                  <a:tcPr/>
                </a:tc>
                <a:tc>
                  <a:txBody>
                    <a:bodyPr/>
                    <a:lstStyle/>
                    <a:p>
                      <a:r>
                        <a:rPr lang="en-US" sz="1400" dirty="0" smtClean="0"/>
                        <a:t>Use as a</a:t>
                      </a:r>
                      <a:r>
                        <a:rPr lang="en-US" sz="1400" baseline="0" dirty="0" smtClean="0"/>
                        <a:t> 1 time shot in adults</a:t>
                      </a:r>
                    </a:p>
                    <a:p>
                      <a:r>
                        <a:rPr lang="en-US" sz="1400" baseline="0" smtClean="0"/>
                        <a:t>Use again when </a:t>
                      </a:r>
                      <a:r>
                        <a:rPr lang="en-US" sz="1400" baseline="0" dirty="0" smtClean="0"/>
                        <a:t>&gt; 65 y/o</a:t>
                      </a:r>
                      <a:endParaRPr lang="en-US" sz="1400" dirty="0"/>
                    </a:p>
                  </a:txBody>
                  <a:tcPr/>
                </a:tc>
              </a:tr>
              <a:tr h="161128">
                <a:tc>
                  <a:txBody>
                    <a:bodyPr/>
                    <a:lstStyle/>
                    <a:p>
                      <a:r>
                        <a:rPr lang="en-US" sz="1400" dirty="0" smtClean="0"/>
                        <a:t>TD</a:t>
                      </a:r>
                      <a:endParaRPr lang="en-US" sz="1400" dirty="0"/>
                    </a:p>
                  </a:txBody>
                  <a:tcPr/>
                </a:tc>
                <a:tc>
                  <a:txBody>
                    <a:bodyPr/>
                    <a:lstStyle/>
                    <a:p>
                      <a:r>
                        <a:rPr lang="en-US" sz="1400" dirty="0" smtClean="0"/>
                        <a:t>Adults</a:t>
                      </a:r>
                      <a:r>
                        <a:rPr lang="en-US" sz="1400" baseline="0" dirty="0" smtClean="0"/>
                        <a:t> every 10 years until 65 y/o</a:t>
                      </a:r>
                      <a:endParaRPr lang="en-US" sz="1400" dirty="0"/>
                    </a:p>
                  </a:txBody>
                  <a:tcPr/>
                </a:tc>
                <a:tc>
                  <a:txBody>
                    <a:bodyPr/>
                    <a:lstStyle/>
                    <a:p>
                      <a:r>
                        <a:rPr lang="en-US" sz="1400" dirty="0" smtClean="0"/>
                        <a:t>Used</a:t>
                      </a:r>
                      <a:r>
                        <a:rPr lang="en-US" sz="1400" baseline="0" dirty="0" smtClean="0"/>
                        <a:t> as a booster</a:t>
                      </a:r>
                      <a:endParaRPr lang="en-US" sz="1400" dirty="0"/>
                    </a:p>
                  </a:txBody>
                  <a:tcPr/>
                </a:tc>
              </a:tr>
            </a:tbl>
          </a:graphicData>
        </a:graphic>
      </p:graphicFrame>
    </p:spTree>
    <p:extLst>
      <p:ext uri="{BB962C8B-B14F-4D97-AF65-F5344CB8AC3E}">
        <p14:creationId xmlns:p14="http://schemas.microsoft.com/office/powerpoint/2010/main" val="881612247"/>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2-09-17 at 11.29.08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85777"/>
            <a:ext cx="9144000" cy="4785871"/>
          </a:xfrm>
          <a:prstGeom prst="rect">
            <a:avLst/>
          </a:prstGeom>
        </p:spPr>
      </p:pic>
      <p:sp>
        <p:nvSpPr>
          <p:cNvPr id="5" name="TextBox 4"/>
          <p:cNvSpPr txBox="1"/>
          <p:nvPr/>
        </p:nvSpPr>
        <p:spPr>
          <a:xfrm>
            <a:off x="436610" y="285777"/>
            <a:ext cx="1744688" cy="338554"/>
          </a:xfrm>
          <a:prstGeom prst="rect">
            <a:avLst/>
          </a:prstGeom>
          <a:noFill/>
        </p:spPr>
        <p:txBody>
          <a:bodyPr wrap="none" rtlCol="0">
            <a:spAutoFit/>
          </a:bodyPr>
          <a:lstStyle/>
          <a:p>
            <a:r>
              <a:rPr lang="en-US" sz="1600" dirty="0" smtClean="0"/>
              <a:t>Adults Over 19 y/o</a:t>
            </a:r>
          </a:p>
        </p:txBody>
      </p:sp>
      <p:sp>
        <p:nvSpPr>
          <p:cNvPr id="2" name="TextBox 1"/>
          <p:cNvSpPr txBox="1"/>
          <p:nvPr/>
        </p:nvSpPr>
        <p:spPr>
          <a:xfrm>
            <a:off x="436610" y="5270280"/>
            <a:ext cx="2669120" cy="830997"/>
          </a:xfrm>
          <a:prstGeom prst="rect">
            <a:avLst/>
          </a:prstGeom>
          <a:noFill/>
        </p:spPr>
        <p:txBody>
          <a:bodyPr wrap="none" rtlCol="0">
            <a:spAutoFit/>
          </a:bodyPr>
          <a:lstStyle/>
          <a:p>
            <a:r>
              <a:rPr lang="en-US" sz="1600" dirty="0" smtClean="0"/>
              <a:t>HPV Vaccine: Minimum 9 y/o </a:t>
            </a:r>
          </a:p>
          <a:p>
            <a:r>
              <a:rPr lang="en-US" sz="1600" dirty="0"/>
              <a:t>	</a:t>
            </a:r>
            <a:r>
              <a:rPr lang="en-US" sz="1600" dirty="0" smtClean="0"/>
              <a:t>2</a:t>
            </a:r>
            <a:r>
              <a:rPr lang="en-US" sz="1600" baseline="30000" dirty="0" smtClean="0"/>
              <a:t>nd</a:t>
            </a:r>
            <a:r>
              <a:rPr lang="en-US" sz="1600" dirty="0" smtClean="0"/>
              <a:t> shot 2 months later</a:t>
            </a:r>
          </a:p>
          <a:p>
            <a:r>
              <a:rPr lang="en-US" sz="1600" dirty="0"/>
              <a:t>	</a:t>
            </a:r>
            <a:r>
              <a:rPr lang="en-US" sz="1600" dirty="0" smtClean="0"/>
              <a:t>3</a:t>
            </a:r>
            <a:r>
              <a:rPr lang="en-US" sz="1600" baseline="30000" dirty="0" smtClean="0"/>
              <a:t>rd</a:t>
            </a:r>
            <a:r>
              <a:rPr lang="en-US" sz="1600" dirty="0" smtClean="0"/>
              <a:t> shot 6 months later</a:t>
            </a:r>
          </a:p>
        </p:txBody>
      </p:sp>
      <p:sp>
        <p:nvSpPr>
          <p:cNvPr id="3" name="TextBox 2"/>
          <p:cNvSpPr txBox="1"/>
          <p:nvPr/>
        </p:nvSpPr>
        <p:spPr>
          <a:xfrm>
            <a:off x="2123095" y="3109087"/>
            <a:ext cx="555786" cy="261610"/>
          </a:xfrm>
          <a:prstGeom prst="rect">
            <a:avLst/>
          </a:prstGeom>
          <a:noFill/>
        </p:spPr>
        <p:txBody>
          <a:bodyPr wrap="none" rtlCol="0">
            <a:spAutoFit/>
          </a:bodyPr>
          <a:lstStyle/>
          <a:p>
            <a:r>
              <a:rPr lang="en-US" sz="1100" dirty="0" smtClean="0"/>
              <a:t>PCV23</a:t>
            </a:r>
          </a:p>
        </p:txBody>
      </p:sp>
      <p:sp>
        <p:nvSpPr>
          <p:cNvPr id="6" name="TextBox 5"/>
          <p:cNvSpPr txBox="1"/>
          <p:nvPr/>
        </p:nvSpPr>
        <p:spPr>
          <a:xfrm>
            <a:off x="3474837" y="3148771"/>
            <a:ext cx="700019" cy="261610"/>
          </a:xfrm>
          <a:prstGeom prst="rect">
            <a:avLst/>
          </a:prstGeom>
          <a:noFill/>
        </p:spPr>
        <p:txBody>
          <a:bodyPr wrap="none" rtlCol="0">
            <a:spAutoFit/>
          </a:bodyPr>
          <a:lstStyle/>
          <a:p>
            <a:r>
              <a:rPr lang="en-US" sz="1100" dirty="0" smtClean="0"/>
              <a:t>q 5 years</a:t>
            </a:r>
          </a:p>
        </p:txBody>
      </p:sp>
    </p:spTree>
    <p:extLst>
      <p:ext uri="{BB962C8B-B14F-4D97-AF65-F5344CB8AC3E}">
        <p14:creationId xmlns:p14="http://schemas.microsoft.com/office/powerpoint/2010/main" val="2225940558"/>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creen Shot 2012-09-17 at 11.29.5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1066"/>
            <a:ext cx="9144000" cy="4530562"/>
          </a:xfrm>
          <a:prstGeom prst="rect">
            <a:avLst/>
          </a:prstGeom>
        </p:spPr>
      </p:pic>
      <p:sp>
        <p:nvSpPr>
          <p:cNvPr id="5" name="TextBox 4"/>
          <p:cNvSpPr txBox="1"/>
          <p:nvPr/>
        </p:nvSpPr>
        <p:spPr>
          <a:xfrm>
            <a:off x="198459" y="476216"/>
            <a:ext cx="2004675" cy="338554"/>
          </a:xfrm>
          <a:prstGeom prst="rect">
            <a:avLst/>
          </a:prstGeom>
          <a:noFill/>
        </p:spPr>
        <p:txBody>
          <a:bodyPr wrap="none" rtlCol="0">
            <a:spAutoFit/>
          </a:bodyPr>
          <a:lstStyle/>
          <a:p>
            <a:r>
              <a:rPr lang="en-US" sz="1600" dirty="0" smtClean="0"/>
              <a:t>Children age 0 – 6 y/o</a:t>
            </a:r>
          </a:p>
        </p:txBody>
      </p:sp>
      <p:sp>
        <p:nvSpPr>
          <p:cNvPr id="2" name="TextBox 1"/>
          <p:cNvSpPr txBox="1"/>
          <p:nvPr/>
        </p:nvSpPr>
        <p:spPr>
          <a:xfrm>
            <a:off x="796164" y="3412411"/>
            <a:ext cx="379043" cy="261610"/>
          </a:xfrm>
          <a:prstGeom prst="rect">
            <a:avLst/>
          </a:prstGeom>
          <a:noFill/>
        </p:spPr>
        <p:txBody>
          <a:bodyPr wrap="none" rtlCol="0">
            <a:spAutoFit/>
          </a:bodyPr>
          <a:lstStyle/>
          <a:p>
            <a:r>
              <a:rPr lang="en-US" sz="1100" dirty="0" smtClean="0"/>
              <a:t>Hib</a:t>
            </a:r>
          </a:p>
        </p:txBody>
      </p:sp>
    </p:spTree>
    <p:extLst>
      <p:ext uri="{BB962C8B-B14F-4D97-AF65-F5344CB8AC3E}">
        <p14:creationId xmlns:p14="http://schemas.microsoft.com/office/powerpoint/2010/main" val="1549226825"/>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4247950534"/>
              </p:ext>
            </p:extLst>
          </p:nvPr>
        </p:nvGraphicFramePr>
        <p:xfrm>
          <a:off x="218305" y="425025"/>
          <a:ext cx="8632968" cy="2743200"/>
        </p:xfrm>
        <a:graphic>
          <a:graphicData uri="http://schemas.openxmlformats.org/drawingml/2006/table">
            <a:tbl>
              <a:tblPr firstRow="1" bandRow="1">
                <a:tableStyleId>{5940675A-B579-460E-94D1-54222C63F5DA}</a:tableStyleId>
              </a:tblPr>
              <a:tblGrid>
                <a:gridCol w="3316409"/>
                <a:gridCol w="5316559"/>
              </a:tblGrid>
              <a:tr h="194252">
                <a:tc>
                  <a:txBody>
                    <a:bodyPr/>
                    <a:lstStyle/>
                    <a:p>
                      <a:r>
                        <a:rPr lang="en-US" sz="1600" b="1" dirty="0" smtClean="0"/>
                        <a:t>if</a:t>
                      </a:r>
                      <a:endParaRPr lang="en-US" sz="1600" b="1" dirty="0"/>
                    </a:p>
                  </a:txBody>
                  <a:tcPr/>
                </a:tc>
                <a:tc>
                  <a:txBody>
                    <a:bodyPr/>
                    <a:lstStyle/>
                    <a:p>
                      <a:r>
                        <a:rPr lang="en-US" sz="1600" b="1" dirty="0" smtClean="0"/>
                        <a:t>Minimum interval</a:t>
                      </a:r>
                      <a:endParaRPr lang="en-US" sz="1600" b="1" dirty="0"/>
                    </a:p>
                  </a:txBody>
                  <a:tcPr/>
                </a:tc>
              </a:tr>
              <a:tr h="194252">
                <a:tc>
                  <a:txBody>
                    <a:bodyPr/>
                    <a:lstStyle/>
                    <a:p>
                      <a:r>
                        <a:rPr lang="en-US" sz="1600" dirty="0" smtClean="0"/>
                        <a:t>Given before minimum age</a:t>
                      </a:r>
                      <a:endParaRPr lang="en-US" sz="1600" dirty="0"/>
                    </a:p>
                  </a:txBody>
                  <a:tcPr/>
                </a:tc>
                <a:tc>
                  <a:txBody>
                    <a:bodyPr/>
                    <a:lstStyle/>
                    <a:p>
                      <a:r>
                        <a:rPr lang="en-US" sz="1600" dirty="0" smtClean="0"/>
                        <a:t>Shot can be given no more than </a:t>
                      </a:r>
                      <a:r>
                        <a:rPr lang="en-US" sz="1600" u="sng" dirty="0" smtClean="0"/>
                        <a:t>4 days </a:t>
                      </a:r>
                      <a:r>
                        <a:rPr lang="en-US" sz="1600" dirty="0" smtClean="0"/>
                        <a:t>before</a:t>
                      </a:r>
                      <a:r>
                        <a:rPr lang="en-US" sz="1600" baseline="0" dirty="0" smtClean="0"/>
                        <a:t> the min age</a:t>
                      </a:r>
                      <a:endParaRPr lang="en-US" sz="1600" dirty="0"/>
                    </a:p>
                  </a:txBody>
                  <a:tcPr/>
                </a:tc>
              </a:tr>
              <a:tr h="194252">
                <a:tc>
                  <a:txBody>
                    <a:bodyPr/>
                    <a:lstStyle/>
                    <a:p>
                      <a:r>
                        <a:rPr lang="en-US" sz="1600" dirty="0" smtClean="0"/>
                        <a:t>2 inactivated</a:t>
                      </a:r>
                      <a:endParaRPr lang="en-US" sz="1600" dirty="0"/>
                    </a:p>
                  </a:txBody>
                  <a:tcPr/>
                </a:tc>
                <a:tc>
                  <a:txBody>
                    <a:bodyPr/>
                    <a:lstStyle/>
                    <a:p>
                      <a:r>
                        <a:rPr lang="en-US" sz="1600" dirty="0" smtClean="0"/>
                        <a:t>Can be give at any time</a:t>
                      </a:r>
                      <a:endParaRPr lang="en-US" sz="1600" dirty="0"/>
                    </a:p>
                  </a:txBody>
                  <a:tcPr/>
                </a:tc>
              </a:tr>
              <a:tr h="194252">
                <a:tc>
                  <a:txBody>
                    <a:bodyPr/>
                    <a:lstStyle/>
                    <a:p>
                      <a:r>
                        <a:rPr lang="en-US" sz="1600" dirty="0" smtClean="0"/>
                        <a:t>Inactivated + Live</a:t>
                      </a:r>
                      <a:endParaRPr lang="en-US" sz="1600" dirty="0"/>
                    </a:p>
                  </a:txBody>
                  <a:tcPr/>
                </a:tc>
                <a:tc>
                  <a:txBody>
                    <a:bodyPr/>
                    <a:lstStyle/>
                    <a:p>
                      <a:r>
                        <a:rPr lang="en-US" sz="1600" dirty="0" smtClean="0"/>
                        <a:t>Can be given at any time</a:t>
                      </a:r>
                      <a:endParaRPr lang="en-US" sz="1600" dirty="0"/>
                    </a:p>
                  </a:txBody>
                  <a:tcPr/>
                </a:tc>
              </a:tr>
              <a:tr h="194252">
                <a:tc>
                  <a:txBody>
                    <a:bodyPr/>
                    <a:lstStyle/>
                    <a:p>
                      <a:r>
                        <a:rPr lang="en-US" sz="1600" dirty="0" smtClean="0"/>
                        <a:t>2 Live</a:t>
                      </a:r>
                      <a:endParaRPr lang="en-US" sz="1600" dirty="0"/>
                    </a:p>
                  </a:txBody>
                  <a:tcPr/>
                </a:tc>
                <a:tc>
                  <a:txBody>
                    <a:bodyPr/>
                    <a:lstStyle/>
                    <a:p>
                      <a:r>
                        <a:rPr lang="en-US" sz="1600" dirty="0" smtClean="0"/>
                        <a:t>Can be given simultaneously</a:t>
                      </a:r>
                      <a:r>
                        <a:rPr lang="en-US" sz="1600" baseline="0" dirty="0" smtClean="0"/>
                        <a:t> at different sites </a:t>
                      </a:r>
                    </a:p>
                    <a:p>
                      <a:r>
                        <a:rPr lang="en-US" sz="1600" baseline="0" dirty="0" smtClean="0"/>
                        <a:t>   or if person decides to wait then </a:t>
                      </a:r>
                      <a:r>
                        <a:rPr lang="en-US" sz="1600" u="sng" dirty="0" smtClean="0">
                          <a:solidFill>
                            <a:srgbClr val="FF0000"/>
                          </a:solidFill>
                        </a:rPr>
                        <a:t>4 weeks apart</a:t>
                      </a:r>
                      <a:endParaRPr lang="en-US" sz="1600" u="sng" dirty="0">
                        <a:solidFill>
                          <a:srgbClr val="FF0000"/>
                        </a:solidFill>
                      </a:endParaRPr>
                    </a:p>
                  </a:txBody>
                  <a:tcPr/>
                </a:tc>
              </a:tr>
              <a:tr h="194252">
                <a:tc>
                  <a:txBody>
                    <a:bodyPr/>
                    <a:lstStyle/>
                    <a:p>
                      <a:r>
                        <a:rPr lang="en-US" sz="1600" dirty="0" smtClean="0"/>
                        <a:t>Antibody</a:t>
                      </a:r>
                      <a:r>
                        <a:rPr lang="en-US" sz="1600" baseline="0" dirty="0" smtClean="0"/>
                        <a:t> products + Live</a:t>
                      </a:r>
                    </a:p>
                    <a:p>
                      <a:r>
                        <a:rPr lang="en-US" sz="1600" baseline="0" dirty="0" smtClean="0"/>
                        <a:t>Ex: blood, Immuno globin, platelets</a:t>
                      </a:r>
                      <a:endParaRPr lang="en-US" sz="1600" dirty="0"/>
                    </a:p>
                  </a:txBody>
                  <a:tcPr/>
                </a:tc>
                <a:tc>
                  <a:txBody>
                    <a:bodyPr/>
                    <a:lstStyle/>
                    <a:p>
                      <a:r>
                        <a:rPr lang="en-US" sz="1600" dirty="0" smtClean="0"/>
                        <a:t>If</a:t>
                      </a:r>
                      <a:r>
                        <a:rPr lang="en-US" sz="1600" baseline="0" dirty="0" smtClean="0"/>
                        <a:t> Live Vaccine first  wait 2 Weeks for Blood</a:t>
                      </a:r>
                    </a:p>
                    <a:p>
                      <a:r>
                        <a:rPr lang="en-US" sz="1600" baseline="0" dirty="0" smtClean="0"/>
                        <a:t>If Blood first,             wait 3 Months for live vaccine</a:t>
                      </a:r>
                    </a:p>
                    <a:p>
                      <a:r>
                        <a:rPr lang="en-US" sz="1600" baseline="0" dirty="0" smtClean="0">
                          <a:solidFill>
                            <a:srgbClr val="FF0000"/>
                          </a:solidFill>
                        </a:rPr>
                        <a:t>If Blood first,             wait 8 months for MMR</a:t>
                      </a:r>
                      <a:endParaRPr lang="en-US" sz="1600" dirty="0">
                        <a:solidFill>
                          <a:srgbClr val="FF0000"/>
                        </a:solidFill>
                      </a:endParaRPr>
                    </a:p>
                  </a:txBody>
                  <a:tcPr/>
                </a:tc>
              </a:tr>
            </a:tbl>
          </a:graphicData>
        </a:graphic>
      </p:graphicFrame>
      <p:sp>
        <p:nvSpPr>
          <p:cNvPr id="6" name="TextBox 5"/>
          <p:cNvSpPr txBox="1"/>
          <p:nvPr/>
        </p:nvSpPr>
        <p:spPr>
          <a:xfrm>
            <a:off x="9789" y="32683"/>
            <a:ext cx="2031826" cy="338554"/>
          </a:xfrm>
          <a:prstGeom prst="rect">
            <a:avLst/>
          </a:prstGeom>
          <a:noFill/>
        </p:spPr>
        <p:txBody>
          <a:bodyPr wrap="none" rtlCol="0">
            <a:spAutoFit/>
          </a:bodyPr>
          <a:lstStyle/>
          <a:p>
            <a:r>
              <a:rPr lang="en-US" sz="1600" dirty="0" smtClean="0"/>
              <a:t>Live </a:t>
            </a:r>
            <a:r>
              <a:rPr lang="en-US" sz="1600" dirty="0" err="1" smtClean="0"/>
              <a:t>Vs</a:t>
            </a:r>
            <a:r>
              <a:rPr lang="en-US" sz="1600" dirty="0" smtClean="0"/>
              <a:t> Killed Vaccines</a:t>
            </a:r>
          </a:p>
        </p:txBody>
      </p:sp>
      <p:graphicFrame>
        <p:nvGraphicFramePr>
          <p:cNvPr id="7" name="Table 6"/>
          <p:cNvGraphicFramePr>
            <a:graphicFrameLocks noGrp="1"/>
          </p:cNvGraphicFramePr>
          <p:nvPr>
            <p:extLst>
              <p:ext uri="{D42A27DB-BD31-4B8C-83A1-F6EECF244321}">
                <p14:modId xmlns:p14="http://schemas.microsoft.com/office/powerpoint/2010/main" val="2846003134"/>
              </p:ext>
            </p:extLst>
          </p:nvPr>
        </p:nvGraphicFramePr>
        <p:xfrm>
          <a:off x="187512" y="3520863"/>
          <a:ext cx="2599052" cy="2595880"/>
        </p:xfrm>
        <a:graphic>
          <a:graphicData uri="http://schemas.openxmlformats.org/drawingml/2006/table">
            <a:tbl>
              <a:tblPr firstRow="1" bandRow="1">
                <a:tableStyleId>{5940675A-B579-460E-94D1-54222C63F5DA}</a:tableStyleId>
              </a:tblPr>
              <a:tblGrid>
                <a:gridCol w="2599052"/>
              </a:tblGrid>
              <a:tr h="370840">
                <a:tc>
                  <a:txBody>
                    <a:bodyPr/>
                    <a:lstStyle/>
                    <a:p>
                      <a:r>
                        <a:rPr lang="en-US" b="1" dirty="0" smtClean="0"/>
                        <a:t>Live Vaccines</a:t>
                      </a:r>
                      <a:endParaRPr lang="en-US" b="1" dirty="0"/>
                    </a:p>
                  </a:txBody>
                  <a:tcPr/>
                </a:tc>
              </a:tr>
              <a:tr h="370840">
                <a:tc>
                  <a:txBody>
                    <a:bodyPr/>
                    <a:lstStyle/>
                    <a:p>
                      <a:r>
                        <a:rPr lang="en-US" dirty="0" smtClean="0">
                          <a:solidFill>
                            <a:srgbClr val="870AB3"/>
                          </a:solidFill>
                        </a:rPr>
                        <a:t>Influenza (live intranasal)</a:t>
                      </a:r>
                      <a:endParaRPr lang="en-US" dirty="0">
                        <a:solidFill>
                          <a:srgbClr val="870AB3"/>
                        </a:solidFill>
                      </a:endParaRPr>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rgbClr val="870AB3"/>
                          </a:solidFill>
                        </a:rPr>
                        <a:t>Measles, Mumps Rubella</a:t>
                      </a:r>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rgbClr val="870AB3"/>
                          </a:solidFill>
                        </a:rPr>
                        <a:t>Varicella</a:t>
                      </a:r>
                    </a:p>
                  </a:txBody>
                  <a:tcPr/>
                </a:tc>
              </a:tr>
              <a:tr h="370840">
                <a:tc>
                  <a:txBody>
                    <a:bodyPr/>
                    <a:lstStyle/>
                    <a:p>
                      <a:r>
                        <a:rPr lang="en-US" smtClean="0">
                          <a:solidFill>
                            <a:srgbClr val="870AB3"/>
                          </a:solidFill>
                        </a:rPr>
                        <a:t>Zoster</a:t>
                      </a:r>
                      <a:endParaRPr lang="en-US" dirty="0">
                        <a:solidFill>
                          <a:srgbClr val="870AB3"/>
                        </a:solidFill>
                      </a:endParaRPr>
                    </a:p>
                  </a:txBody>
                  <a:tcPr/>
                </a:tc>
              </a:tr>
              <a:tr h="370840">
                <a:tc>
                  <a:txBody>
                    <a:bodyPr/>
                    <a:lstStyle/>
                    <a:p>
                      <a:r>
                        <a:rPr lang="en-US" dirty="0" smtClean="0">
                          <a:solidFill>
                            <a:schemeClr val="tx1"/>
                          </a:solidFill>
                        </a:rPr>
                        <a:t>Rotavirus</a:t>
                      </a:r>
                      <a:endParaRPr lang="en-US"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solidFill>
                            <a:schemeClr val="bg1">
                              <a:lumMod val="50000"/>
                            </a:schemeClr>
                          </a:solidFill>
                        </a:rPr>
                        <a:t>Polio (oral vaccine)</a:t>
                      </a:r>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93898180"/>
              </p:ext>
            </p:extLst>
          </p:nvPr>
        </p:nvGraphicFramePr>
        <p:xfrm>
          <a:off x="3058151" y="3507412"/>
          <a:ext cx="3048000" cy="2219960"/>
        </p:xfrm>
        <a:graphic>
          <a:graphicData uri="http://schemas.openxmlformats.org/drawingml/2006/table">
            <a:tbl>
              <a:tblPr firstRow="1" bandRow="1">
                <a:tableStyleId>{5940675A-B579-460E-94D1-54222C63F5DA}</a:tableStyleId>
              </a:tblPr>
              <a:tblGrid>
                <a:gridCol w="3048000"/>
              </a:tblGrid>
              <a:tr h="180454">
                <a:tc>
                  <a:txBody>
                    <a:bodyPr/>
                    <a:lstStyle/>
                    <a:p>
                      <a:r>
                        <a:rPr lang="en-US" b="1" dirty="0" smtClean="0"/>
                        <a:t>Inactivated</a:t>
                      </a:r>
                      <a:r>
                        <a:rPr lang="en-US" b="1" baseline="0" dirty="0" smtClean="0"/>
                        <a:t> Vaccines</a:t>
                      </a:r>
                      <a:endParaRPr lang="en-US" b="1" dirty="0"/>
                    </a:p>
                  </a:txBody>
                  <a:tcPr/>
                </a:tc>
              </a:tr>
              <a:tr h="370840">
                <a:tc>
                  <a:txBody>
                    <a:bodyPr/>
                    <a:lstStyle/>
                    <a:p>
                      <a:r>
                        <a:rPr lang="en-US" dirty="0" smtClean="0">
                          <a:solidFill>
                            <a:srgbClr val="008000"/>
                          </a:solidFill>
                        </a:rPr>
                        <a:t>Influenza Injectable (IPV)</a:t>
                      </a:r>
                      <a:endParaRPr lang="en-US" dirty="0">
                        <a:solidFill>
                          <a:srgbClr val="008000"/>
                        </a:solidFill>
                      </a:endParaRPr>
                    </a:p>
                  </a:txBody>
                  <a:tcPr/>
                </a:tc>
              </a:tr>
              <a:tr h="370840">
                <a:tc>
                  <a:txBody>
                    <a:bodyPr/>
                    <a:lstStyle/>
                    <a:p>
                      <a:r>
                        <a:rPr lang="en-US" dirty="0" smtClean="0">
                          <a:solidFill>
                            <a:srgbClr val="008000"/>
                          </a:solidFill>
                        </a:rPr>
                        <a:t>Hep A and B</a:t>
                      </a:r>
                      <a:endParaRPr lang="en-US" dirty="0">
                        <a:solidFill>
                          <a:srgbClr val="008000"/>
                        </a:solidFill>
                      </a:endParaRPr>
                    </a:p>
                  </a:txBody>
                  <a:tcPr/>
                </a:tc>
              </a:tr>
              <a:tr h="370840">
                <a:tc>
                  <a:txBody>
                    <a:bodyPr/>
                    <a:lstStyle/>
                    <a:p>
                      <a:r>
                        <a:rPr lang="en-US" dirty="0" smtClean="0">
                          <a:solidFill>
                            <a:srgbClr val="008000"/>
                          </a:solidFill>
                        </a:rPr>
                        <a:t>Meningitis</a:t>
                      </a:r>
                      <a:endParaRPr lang="en-US" dirty="0">
                        <a:solidFill>
                          <a:srgbClr val="008000"/>
                        </a:solidFill>
                      </a:endParaRPr>
                    </a:p>
                  </a:txBody>
                  <a:tcPr/>
                </a:tc>
              </a:tr>
              <a:tr h="370840">
                <a:tc>
                  <a:txBody>
                    <a:bodyPr/>
                    <a:lstStyle/>
                    <a:p>
                      <a:r>
                        <a:rPr lang="en-US" dirty="0" smtClean="0">
                          <a:solidFill>
                            <a:srgbClr val="008000"/>
                          </a:solidFill>
                        </a:rPr>
                        <a:t>Pneumococcal</a:t>
                      </a:r>
                      <a:r>
                        <a:rPr lang="en-US" dirty="0" smtClean="0"/>
                        <a:t> polysaccharide</a:t>
                      </a:r>
                      <a:endParaRPr lang="en-US" dirty="0"/>
                    </a:p>
                  </a:txBody>
                  <a:tcPr/>
                </a:tc>
              </a:tr>
              <a:tr h="370840">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Polio (injectable)</a:t>
                      </a:r>
                    </a:p>
                  </a:txBody>
                  <a:tcPr/>
                </a:tc>
              </a:tr>
            </a:tbl>
          </a:graphicData>
        </a:graphic>
      </p:graphicFrame>
      <p:sp>
        <p:nvSpPr>
          <p:cNvPr id="2" name="TextBox 1"/>
          <p:cNvSpPr txBox="1"/>
          <p:nvPr/>
        </p:nvSpPr>
        <p:spPr>
          <a:xfrm>
            <a:off x="37914" y="6146958"/>
            <a:ext cx="3260428" cy="584776"/>
          </a:xfrm>
          <a:prstGeom prst="rect">
            <a:avLst/>
          </a:prstGeom>
          <a:noFill/>
        </p:spPr>
        <p:txBody>
          <a:bodyPr wrap="none" rtlCol="0">
            <a:spAutoFit/>
          </a:bodyPr>
          <a:lstStyle/>
          <a:p>
            <a:r>
              <a:rPr lang="en-US" sz="1600" dirty="0" smtClean="0">
                <a:solidFill>
                  <a:srgbClr val="870AB3"/>
                </a:solidFill>
              </a:rPr>
              <a:t>Purple contraindicated in </a:t>
            </a:r>
            <a:r>
              <a:rPr lang="en-US" sz="1600" u="sng" dirty="0" smtClean="0">
                <a:solidFill>
                  <a:srgbClr val="870AB3"/>
                </a:solidFill>
              </a:rPr>
              <a:t>Pregnancy</a:t>
            </a:r>
            <a:r>
              <a:rPr lang="en-US" sz="1600" dirty="0" smtClean="0">
                <a:solidFill>
                  <a:srgbClr val="870AB3"/>
                </a:solidFill>
              </a:rPr>
              <a:t>:</a:t>
            </a:r>
          </a:p>
          <a:p>
            <a:r>
              <a:rPr lang="en-US" sz="1600" dirty="0" smtClean="0">
                <a:solidFill>
                  <a:srgbClr val="870AB3"/>
                </a:solidFill>
              </a:rPr>
              <a:t>The ZMMV </a:t>
            </a:r>
          </a:p>
        </p:txBody>
      </p:sp>
      <p:graphicFrame>
        <p:nvGraphicFramePr>
          <p:cNvPr id="3" name="Table 2"/>
          <p:cNvGraphicFramePr>
            <a:graphicFrameLocks noGrp="1"/>
          </p:cNvGraphicFramePr>
          <p:nvPr>
            <p:extLst>
              <p:ext uri="{D42A27DB-BD31-4B8C-83A1-F6EECF244321}">
                <p14:modId xmlns:p14="http://schemas.microsoft.com/office/powerpoint/2010/main" val="1735480334"/>
              </p:ext>
            </p:extLst>
          </p:nvPr>
        </p:nvGraphicFramePr>
        <p:xfrm>
          <a:off x="6333624" y="3520863"/>
          <a:ext cx="2555562" cy="1112520"/>
        </p:xfrm>
        <a:graphic>
          <a:graphicData uri="http://schemas.openxmlformats.org/drawingml/2006/table">
            <a:tbl>
              <a:tblPr firstRow="1" bandRow="1">
                <a:tableStyleId>{5940675A-B579-460E-94D1-54222C63F5DA}</a:tableStyleId>
              </a:tblPr>
              <a:tblGrid>
                <a:gridCol w="2555562"/>
              </a:tblGrid>
              <a:tr h="370840">
                <a:tc>
                  <a:txBody>
                    <a:bodyPr/>
                    <a:lstStyle/>
                    <a:p>
                      <a:r>
                        <a:rPr lang="en-US" b="1" dirty="0" smtClean="0"/>
                        <a:t>Inactivated Toxoid</a:t>
                      </a:r>
                      <a:endParaRPr lang="en-US" b="1" dirty="0"/>
                    </a:p>
                  </a:txBody>
                  <a:tcPr/>
                </a:tc>
              </a:tr>
              <a:tr h="370840">
                <a:tc>
                  <a:txBody>
                    <a:bodyPr/>
                    <a:lstStyle/>
                    <a:p>
                      <a:r>
                        <a:rPr lang="en-US" dirty="0" smtClean="0"/>
                        <a:t>Pertussis</a:t>
                      </a:r>
                      <a:endParaRPr lang="en-US" dirty="0"/>
                    </a:p>
                  </a:txBody>
                  <a:tcPr/>
                </a:tc>
              </a:tr>
              <a:tr h="370840">
                <a:tc>
                  <a:txBody>
                    <a:bodyPr/>
                    <a:lstStyle/>
                    <a:p>
                      <a:r>
                        <a:rPr lang="en-US" dirty="0" smtClean="0"/>
                        <a:t>Diptheria</a:t>
                      </a:r>
                      <a:endParaRPr lang="en-US" dirty="0"/>
                    </a:p>
                  </a:txBody>
                  <a:tcPr/>
                </a:tc>
              </a:tr>
            </a:tbl>
          </a:graphicData>
        </a:graphic>
      </p:graphicFrame>
      <p:sp>
        <p:nvSpPr>
          <p:cNvPr id="5" name="TextBox 4"/>
          <p:cNvSpPr txBox="1"/>
          <p:nvPr/>
        </p:nvSpPr>
        <p:spPr>
          <a:xfrm>
            <a:off x="3285623" y="5759231"/>
            <a:ext cx="2905062" cy="584776"/>
          </a:xfrm>
          <a:prstGeom prst="rect">
            <a:avLst/>
          </a:prstGeom>
          <a:noFill/>
        </p:spPr>
        <p:txBody>
          <a:bodyPr wrap="none" rtlCol="0">
            <a:spAutoFit/>
          </a:bodyPr>
          <a:lstStyle/>
          <a:p>
            <a:r>
              <a:rPr lang="en-US" sz="1600" dirty="0" smtClean="0">
                <a:solidFill>
                  <a:srgbClr val="008000"/>
                </a:solidFill>
              </a:rPr>
              <a:t>Green Contraindicated in </a:t>
            </a:r>
            <a:r>
              <a:rPr lang="en-US" sz="1600" u="sng" dirty="0" smtClean="0">
                <a:solidFill>
                  <a:srgbClr val="008000"/>
                </a:solidFill>
              </a:rPr>
              <a:t>Allergy</a:t>
            </a:r>
          </a:p>
          <a:p>
            <a:r>
              <a:rPr lang="en-US" sz="1600" u="sng" dirty="0" smtClean="0">
                <a:solidFill>
                  <a:srgbClr val="008000"/>
                </a:solidFill>
              </a:rPr>
              <a:t>Hep, Men </a:t>
            </a:r>
            <a:r>
              <a:rPr lang="en-US" sz="1600" u="sng" dirty="0" err="1" smtClean="0">
                <a:solidFill>
                  <a:srgbClr val="008000"/>
                </a:solidFill>
              </a:rPr>
              <a:t>Pneu</a:t>
            </a:r>
            <a:endParaRPr lang="en-US" sz="1600" u="sng" dirty="0" smtClean="0">
              <a:solidFill>
                <a:srgbClr val="008000"/>
              </a:solidFill>
            </a:endParaRPr>
          </a:p>
        </p:txBody>
      </p:sp>
    </p:spTree>
    <p:extLst>
      <p:ext uri="{BB962C8B-B14F-4D97-AF65-F5344CB8AC3E}">
        <p14:creationId xmlns:p14="http://schemas.microsoft.com/office/powerpoint/2010/main" val="318444552"/>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ep A.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9325" y="-138896"/>
            <a:ext cx="5467800" cy="7075976"/>
          </a:xfrm>
          <a:prstGeom prst="rect">
            <a:avLst/>
          </a:prstGeom>
        </p:spPr>
      </p:pic>
      <p:sp>
        <p:nvSpPr>
          <p:cNvPr id="2" name="TextBox 1"/>
          <p:cNvSpPr txBox="1"/>
          <p:nvPr/>
        </p:nvSpPr>
        <p:spPr>
          <a:xfrm>
            <a:off x="5020323" y="317476"/>
            <a:ext cx="3914352" cy="1815882"/>
          </a:xfrm>
          <a:prstGeom prst="rect">
            <a:avLst/>
          </a:prstGeom>
          <a:noFill/>
        </p:spPr>
        <p:txBody>
          <a:bodyPr wrap="square" rtlCol="0">
            <a:spAutoFit/>
          </a:bodyPr>
          <a:lstStyle/>
          <a:p>
            <a:r>
              <a:rPr lang="en-US" sz="1600" dirty="0" smtClean="0"/>
              <a:t>Hepatitis A</a:t>
            </a:r>
          </a:p>
          <a:p>
            <a:endParaRPr lang="en-US" sz="1600" dirty="0" smtClean="0"/>
          </a:p>
          <a:p>
            <a:r>
              <a:rPr lang="en-US" sz="1600" dirty="0" smtClean="0"/>
              <a:t>Who: people at risk for hep a</a:t>
            </a:r>
            <a:endParaRPr lang="en-US" sz="1600" dirty="0"/>
          </a:p>
          <a:p>
            <a:endParaRPr lang="en-US" sz="1600" dirty="0"/>
          </a:p>
          <a:p>
            <a:r>
              <a:rPr lang="en-US" sz="1600" dirty="0" smtClean="0">
                <a:solidFill>
                  <a:srgbClr val="984807"/>
                </a:solidFill>
              </a:rPr>
              <a:t>S</a:t>
            </a:r>
            <a:r>
              <a:rPr lang="en-US" sz="1600" dirty="0">
                <a:solidFill>
                  <a:srgbClr val="984807"/>
                </a:solidFill>
              </a:rPr>
              <a:t>/E and Precautions</a:t>
            </a:r>
          </a:p>
          <a:p>
            <a:r>
              <a:rPr lang="en-US" sz="1600" dirty="0">
                <a:solidFill>
                  <a:srgbClr val="984807"/>
                </a:solidFill>
              </a:rPr>
              <a:t>1. </a:t>
            </a:r>
            <a:r>
              <a:rPr lang="en-US" sz="1600" dirty="0" smtClean="0">
                <a:solidFill>
                  <a:srgbClr val="984807"/>
                </a:solidFill>
              </a:rPr>
              <a:t>Pregnant</a:t>
            </a:r>
            <a:endParaRPr lang="en-US" sz="1600" dirty="0">
              <a:solidFill>
                <a:srgbClr val="984807"/>
              </a:solidFill>
            </a:endParaRPr>
          </a:p>
          <a:p>
            <a:endParaRPr lang="en-US" sz="1600" dirty="0" smtClean="0"/>
          </a:p>
        </p:txBody>
      </p:sp>
    </p:spTree>
    <p:extLst>
      <p:ext uri="{BB962C8B-B14F-4D97-AF65-F5344CB8AC3E}">
        <p14:creationId xmlns:p14="http://schemas.microsoft.com/office/powerpoint/2010/main" val="834956849"/>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ep B.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460" y="0"/>
            <a:ext cx="5299364" cy="6858000"/>
          </a:xfrm>
          <a:prstGeom prst="rect">
            <a:avLst/>
          </a:prstGeom>
        </p:spPr>
      </p:pic>
      <p:sp>
        <p:nvSpPr>
          <p:cNvPr id="2" name="TextBox 1"/>
          <p:cNvSpPr txBox="1"/>
          <p:nvPr/>
        </p:nvSpPr>
        <p:spPr>
          <a:xfrm>
            <a:off x="4966527" y="297635"/>
            <a:ext cx="4177474" cy="5755423"/>
          </a:xfrm>
          <a:prstGeom prst="rect">
            <a:avLst/>
          </a:prstGeom>
          <a:noFill/>
        </p:spPr>
        <p:txBody>
          <a:bodyPr wrap="square" rtlCol="0">
            <a:spAutoFit/>
          </a:bodyPr>
          <a:lstStyle/>
          <a:p>
            <a:r>
              <a:rPr lang="en-US" sz="1600" dirty="0" smtClean="0"/>
              <a:t>Hepatitis B</a:t>
            </a:r>
          </a:p>
          <a:p>
            <a:r>
              <a:rPr lang="en-US" sz="1600" dirty="0" smtClean="0"/>
              <a:t>(B for Birth. Give at birth)</a:t>
            </a:r>
          </a:p>
          <a:p>
            <a:endParaRPr lang="en-US" sz="1600" dirty="0" smtClean="0">
              <a:solidFill>
                <a:srgbClr val="984807"/>
              </a:solidFill>
            </a:endParaRPr>
          </a:p>
          <a:p>
            <a:r>
              <a:rPr lang="en-US" sz="1600" dirty="0" smtClean="0">
                <a:solidFill>
                  <a:srgbClr val="000000"/>
                </a:solidFill>
              </a:rPr>
              <a:t>When</a:t>
            </a:r>
          </a:p>
          <a:p>
            <a:r>
              <a:rPr lang="en-US" sz="1600" dirty="0">
                <a:solidFill>
                  <a:srgbClr val="000000"/>
                </a:solidFill>
              </a:rPr>
              <a:t>	</a:t>
            </a:r>
            <a:r>
              <a:rPr lang="en-US" sz="1600" b="1" dirty="0" smtClean="0">
                <a:solidFill>
                  <a:srgbClr val="000000"/>
                </a:solidFill>
              </a:rPr>
              <a:t>1</a:t>
            </a:r>
            <a:r>
              <a:rPr lang="en-US" sz="1600" b="1" baseline="30000" dirty="0" smtClean="0">
                <a:solidFill>
                  <a:srgbClr val="000000"/>
                </a:solidFill>
              </a:rPr>
              <a:t>st</a:t>
            </a:r>
            <a:r>
              <a:rPr lang="en-US" sz="1600" b="1" dirty="0" smtClean="0">
                <a:solidFill>
                  <a:srgbClr val="000000"/>
                </a:solidFill>
              </a:rPr>
              <a:t> dose	Birth (within 12 hrs)</a:t>
            </a:r>
          </a:p>
          <a:p>
            <a:r>
              <a:rPr lang="en-US" sz="1600" dirty="0">
                <a:solidFill>
                  <a:srgbClr val="000000"/>
                </a:solidFill>
              </a:rPr>
              <a:t>	</a:t>
            </a:r>
            <a:r>
              <a:rPr lang="en-US" sz="1600" dirty="0" smtClean="0">
                <a:solidFill>
                  <a:srgbClr val="000000"/>
                </a:solidFill>
              </a:rPr>
              <a:t>2</a:t>
            </a:r>
            <a:r>
              <a:rPr lang="en-US" sz="1600" baseline="30000" dirty="0" smtClean="0">
                <a:solidFill>
                  <a:srgbClr val="000000"/>
                </a:solidFill>
              </a:rPr>
              <a:t>nd</a:t>
            </a:r>
            <a:r>
              <a:rPr lang="en-US" sz="1600" dirty="0" smtClean="0">
                <a:solidFill>
                  <a:srgbClr val="000000"/>
                </a:solidFill>
              </a:rPr>
              <a:t> dose	1 -2 months</a:t>
            </a:r>
          </a:p>
          <a:p>
            <a:r>
              <a:rPr lang="en-US" sz="1600" dirty="0">
                <a:solidFill>
                  <a:srgbClr val="000000"/>
                </a:solidFill>
              </a:rPr>
              <a:t>	</a:t>
            </a:r>
            <a:r>
              <a:rPr lang="en-US" sz="1600" dirty="0" smtClean="0">
                <a:solidFill>
                  <a:srgbClr val="000000"/>
                </a:solidFill>
              </a:rPr>
              <a:t>3</a:t>
            </a:r>
            <a:r>
              <a:rPr lang="en-US" sz="1600" baseline="30000" dirty="0" smtClean="0">
                <a:solidFill>
                  <a:srgbClr val="000000"/>
                </a:solidFill>
              </a:rPr>
              <a:t>rd</a:t>
            </a:r>
            <a:r>
              <a:rPr lang="en-US" sz="1600" dirty="0" smtClean="0">
                <a:solidFill>
                  <a:srgbClr val="000000"/>
                </a:solidFill>
              </a:rPr>
              <a:t> dose	6 – 18 months</a:t>
            </a:r>
            <a:endParaRPr lang="en-US" sz="1600" dirty="0">
              <a:solidFill>
                <a:srgbClr val="000000"/>
              </a:solidFill>
            </a:endParaRPr>
          </a:p>
          <a:p>
            <a:endParaRPr lang="en-US" sz="1600" dirty="0">
              <a:solidFill>
                <a:srgbClr val="984807"/>
              </a:solidFill>
            </a:endParaRPr>
          </a:p>
          <a:p>
            <a:r>
              <a:rPr lang="en-US" sz="1600" dirty="0" smtClean="0">
                <a:solidFill>
                  <a:srgbClr val="984807"/>
                </a:solidFill>
              </a:rPr>
              <a:t>S</a:t>
            </a:r>
            <a:r>
              <a:rPr lang="en-US" sz="1600" dirty="0">
                <a:solidFill>
                  <a:srgbClr val="984807"/>
                </a:solidFill>
              </a:rPr>
              <a:t>/E and Precautions</a:t>
            </a:r>
          </a:p>
          <a:p>
            <a:r>
              <a:rPr lang="en-US" sz="1600" dirty="0">
                <a:solidFill>
                  <a:srgbClr val="984807"/>
                </a:solidFill>
              </a:rPr>
              <a:t>1. Infant weights &lt; 2 kg  (4.4 lb)</a:t>
            </a:r>
          </a:p>
          <a:p>
            <a:endParaRPr lang="en-US" sz="1600" dirty="0" smtClean="0"/>
          </a:p>
          <a:p>
            <a:endParaRPr lang="en-US" sz="1600" dirty="0"/>
          </a:p>
          <a:p>
            <a:r>
              <a:rPr lang="en-US" sz="1600" b="1" u="sng" dirty="0" smtClean="0"/>
              <a:t>If mother has </a:t>
            </a:r>
            <a:r>
              <a:rPr lang="en-US" sz="1600" b="1" u="sng" dirty="0" err="1" smtClean="0"/>
              <a:t>HepB</a:t>
            </a:r>
            <a:r>
              <a:rPr lang="en-US" sz="1600" b="1" u="sng" dirty="0" smtClean="0"/>
              <a:t> </a:t>
            </a:r>
            <a:r>
              <a:rPr lang="en-US" sz="1600" dirty="0" smtClean="0"/>
              <a:t>(has Hep B surface antigen) and gives birth, the child must be given:</a:t>
            </a:r>
          </a:p>
          <a:p>
            <a:r>
              <a:rPr lang="en-US" sz="1600" dirty="0" err="1" smtClean="0"/>
              <a:t>HepB</a:t>
            </a:r>
            <a:r>
              <a:rPr lang="en-US" sz="1600" dirty="0" smtClean="0"/>
              <a:t> vaccine</a:t>
            </a:r>
          </a:p>
          <a:p>
            <a:r>
              <a:rPr lang="en-US" sz="1600" dirty="0" smtClean="0"/>
              <a:t>    +</a:t>
            </a:r>
          </a:p>
          <a:p>
            <a:r>
              <a:rPr lang="en-US" sz="1600" u="sng" dirty="0" err="1" smtClean="0"/>
              <a:t>HepB</a:t>
            </a:r>
            <a:r>
              <a:rPr lang="en-US" sz="1600" u="sng" dirty="0" smtClean="0"/>
              <a:t> Immune Globulin (HBIG) 0.5 mL</a:t>
            </a:r>
          </a:p>
          <a:p>
            <a:r>
              <a:rPr lang="en-US" sz="1600" dirty="0"/>
              <a:t>	</a:t>
            </a:r>
            <a:r>
              <a:rPr lang="en-US" sz="1600" u="sng" dirty="0" smtClean="0"/>
              <a:t>within 12 hours of birth</a:t>
            </a:r>
          </a:p>
          <a:p>
            <a:endParaRPr lang="en-US" sz="1600" b="1" u="sng" dirty="0"/>
          </a:p>
          <a:p>
            <a:r>
              <a:rPr lang="en-US" sz="1600" b="1" u="sng" dirty="0" smtClean="0"/>
              <a:t>Test child for </a:t>
            </a:r>
            <a:r>
              <a:rPr lang="en-US" sz="1600" b="1" u="sng" dirty="0" err="1" smtClean="0"/>
              <a:t>hepB</a:t>
            </a:r>
            <a:endParaRPr lang="en-US" sz="1600" b="1" u="sng" dirty="0" smtClean="0"/>
          </a:p>
          <a:p>
            <a:r>
              <a:rPr lang="en-US" sz="1600" dirty="0" smtClean="0"/>
              <a:t>1 month after vaccine </a:t>
            </a:r>
          </a:p>
          <a:p>
            <a:r>
              <a:rPr lang="en-US" sz="1600" dirty="0"/>
              <a:t> </a:t>
            </a:r>
            <a:r>
              <a:rPr lang="en-US" sz="1600" dirty="0" smtClean="0"/>
              <a:t> and at</a:t>
            </a:r>
          </a:p>
          <a:p>
            <a:r>
              <a:rPr lang="en-US" sz="1600" dirty="0" smtClean="0"/>
              <a:t>1 y/o</a:t>
            </a:r>
          </a:p>
        </p:txBody>
      </p:sp>
    </p:spTree>
    <p:extLst>
      <p:ext uri="{BB962C8B-B14F-4D97-AF65-F5344CB8AC3E}">
        <p14:creationId xmlns:p14="http://schemas.microsoft.com/office/powerpoint/2010/main" val="373624592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Hib vaccine.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7235" y="0"/>
            <a:ext cx="5299364" cy="6858000"/>
          </a:xfrm>
          <a:prstGeom prst="rect">
            <a:avLst/>
          </a:prstGeom>
        </p:spPr>
      </p:pic>
      <p:sp>
        <p:nvSpPr>
          <p:cNvPr id="2" name="TextBox 1"/>
          <p:cNvSpPr txBox="1"/>
          <p:nvPr/>
        </p:nvSpPr>
        <p:spPr>
          <a:xfrm>
            <a:off x="5062129" y="396846"/>
            <a:ext cx="3670984" cy="3046988"/>
          </a:xfrm>
          <a:prstGeom prst="rect">
            <a:avLst/>
          </a:prstGeom>
          <a:noFill/>
        </p:spPr>
        <p:txBody>
          <a:bodyPr wrap="square" rtlCol="0">
            <a:spAutoFit/>
          </a:bodyPr>
          <a:lstStyle/>
          <a:p>
            <a:r>
              <a:rPr lang="en-US" sz="1600" dirty="0" smtClean="0"/>
              <a:t>Haemophilus Influenzae type B (Hib)</a:t>
            </a:r>
          </a:p>
          <a:p>
            <a:r>
              <a:rPr lang="en-US" sz="1600" dirty="0" smtClean="0"/>
              <a:t>Vaccine is Conjugated</a:t>
            </a:r>
          </a:p>
          <a:p>
            <a:endParaRPr lang="en-US" sz="1600" dirty="0" smtClean="0"/>
          </a:p>
          <a:p>
            <a:r>
              <a:rPr lang="en-US" sz="1600" dirty="0" smtClean="0"/>
              <a:t>When</a:t>
            </a:r>
          </a:p>
          <a:p>
            <a:r>
              <a:rPr lang="en-US" sz="1600" dirty="0"/>
              <a:t>	</a:t>
            </a:r>
            <a:r>
              <a:rPr lang="en-US" sz="1600" dirty="0" smtClean="0"/>
              <a:t>2, 4, 6 months</a:t>
            </a:r>
          </a:p>
          <a:p>
            <a:r>
              <a:rPr lang="en-US" sz="1600" dirty="0"/>
              <a:t>	</a:t>
            </a:r>
            <a:r>
              <a:rPr lang="en-US" sz="1600" dirty="0" smtClean="0"/>
              <a:t>12 – 15 y/o</a:t>
            </a:r>
            <a:endParaRPr lang="en-US" sz="1600" dirty="0"/>
          </a:p>
          <a:p>
            <a:endParaRPr lang="en-US" sz="1600" dirty="0"/>
          </a:p>
          <a:p>
            <a:r>
              <a:rPr lang="en-US" sz="1600" b="1" u="sng" dirty="0" smtClean="0">
                <a:solidFill>
                  <a:srgbClr val="FF0000"/>
                </a:solidFill>
              </a:rPr>
              <a:t>Contraindications:</a:t>
            </a:r>
          </a:p>
          <a:p>
            <a:pPr marL="342900" indent="-342900">
              <a:buAutoNum type="arabicPeriod"/>
            </a:pPr>
            <a:r>
              <a:rPr lang="en-US" sz="1600" b="1" u="sng" dirty="0" smtClean="0">
                <a:solidFill>
                  <a:srgbClr val="FF0000"/>
                </a:solidFill>
              </a:rPr>
              <a:t>Age &lt; 6 weeks</a:t>
            </a:r>
          </a:p>
          <a:p>
            <a:pPr marL="342900" indent="-342900">
              <a:buAutoNum type="arabicPeriod"/>
            </a:pPr>
            <a:endParaRPr lang="en-US" sz="1600" b="1" u="sng" dirty="0">
              <a:solidFill>
                <a:srgbClr val="FF0000"/>
              </a:solidFill>
            </a:endParaRPr>
          </a:p>
          <a:p>
            <a:endParaRPr lang="en-US" sz="1600" b="1" u="sng" dirty="0" smtClean="0">
              <a:solidFill>
                <a:srgbClr val="FF0000"/>
              </a:solidFill>
            </a:endParaRPr>
          </a:p>
          <a:p>
            <a:pPr marL="342900" indent="-342900">
              <a:buAutoNum type="arabicPeriod"/>
            </a:pPr>
            <a:endParaRPr lang="en-US" sz="1600" dirty="0"/>
          </a:p>
        </p:txBody>
      </p:sp>
      <p:sp>
        <p:nvSpPr>
          <p:cNvPr id="3" name="TextBox 2"/>
          <p:cNvSpPr txBox="1"/>
          <p:nvPr/>
        </p:nvSpPr>
        <p:spPr>
          <a:xfrm>
            <a:off x="7068538" y="2098120"/>
            <a:ext cx="1093875" cy="646331"/>
          </a:xfrm>
          <a:prstGeom prst="rect">
            <a:avLst/>
          </a:prstGeom>
          <a:noFill/>
        </p:spPr>
        <p:txBody>
          <a:bodyPr wrap="none" rtlCol="0">
            <a:spAutoFit/>
          </a:bodyPr>
          <a:lstStyle/>
          <a:p>
            <a:r>
              <a:rPr lang="en-US" sz="3600" dirty="0" smtClean="0">
                <a:latin typeface="Apple Chancery"/>
                <a:cs typeface="Apple Chancery"/>
              </a:rPr>
              <a:t>Hi6</a:t>
            </a:r>
          </a:p>
        </p:txBody>
      </p:sp>
    </p:spTree>
    <p:extLst>
      <p:ext uri="{BB962C8B-B14F-4D97-AF65-F5344CB8AC3E}">
        <p14:creationId xmlns:p14="http://schemas.microsoft.com/office/powerpoint/2010/main" val="2506913817"/>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txDef>
      <a:spPr>
        <a:noFill/>
      </a:spPr>
      <a:bodyPr wrap="none" rtlCol="0">
        <a:spAutoFit/>
      </a:bodyPr>
      <a:lstStyle>
        <a:defPPr>
          <a:defRPr sz="1600" dirty="0" smtClean="0"/>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1427</TotalTime>
  <Words>1495</Words>
  <Application>Microsoft Macintosh PowerPoint</Application>
  <PresentationFormat>On-screen Show (4:3)</PresentationFormat>
  <Paragraphs>426</Paragraphs>
  <Slides>22</Slides>
  <Notes>9</Notes>
  <HiddenSlides>0</HiddenSlides>
  <MMClips>0</MMClips>
  <ScaleCrop>false</ScaleCrop>
  <HeadingPairs>
    <vt:vector size="4" baseType="variant">
      <vt:variant>
        <vt:lpstr>Theme</vt:lpstr>
      </vt:variant>
      <vt:variant>
        <vt:i4>1</vt:i4>
      </vt:variant>
      <vt:variant>
        <vt:lpstr>Slide Titles</vt:lpstr>
      </vt:variant>
      <vt:variant>
        <vt:i4>22</vt:i4>
      </vt:variant>
    </vt:vector>
  </HeadingPairs>
  <TitlesOfParts>
    <vt:vector size="23"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Leon Do</dc:creator>
  <cp:lastModifiedBy>Leon Do</cp:lastModifiedBy>
  <cp:revision>261</cp:revision>
  <dcterms:created xsi:type="dcterms:W3CDTF">2012-09-16T15:58:11Z</dcterms:created>
  <dcterms:modified xsi:type="dcterms:W3CDTF">2012-10-05T12:41:12Z</dcterms:modified>
</cp:coreProperties>
</file>

<file path=docProps/thumbnail.jpeg>
</file>